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8" r:id="rId6"/>
    <p:sldId id="259" r:id="rId7"/>
    <p:sldId id="260" r:id="rId8"/>
    <p:sldId id="261" r:id="rId9"/>
    <p:sldId id="264" r:id="rId10"/>
    <p:sldId id="265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8C938-2CA9-4042-B72D-C42051C376AE}" v="439" dt="2021-06-28T14:50:33.051"/>
    <p1510:client id="{7FDB07A9-7562-47C6-B586-382A8568FE5C}" v="177" dt="2021-06-29T04:23:33.546"/>
    <p1510:client id="{9FA345AE-6B33-49AB-9B05-C0B390AEA4ED}" v="2" dt="2021-06-28T13:29:23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6" autoAdjust="0"/>
    <p:restoredTop sz="78723" autoAdjust="0"/>
  </p:normalViewPr>
  <p:slideViewPr>
    <p:cSldViewPr snapToGrid="0">
      <p:cViewPr varScale="1">
        <p:scale>
          <a:sx n="74" d="100"/>
          <a:sy n="74" d="100"/>
        </p:scale>
        <p:origin x="3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F6641-4B14-4511-8465-0E3458130ED8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8B6D94BD-55EE-4787-B7EB-FABA8A7074F8}">
      <dgm:prSet/>
      <dgm:spPr/>
      <dgm:t>
        <a:bodyPr/>
        <a:lstStyle/>
        <a:p>
          <a:r>
            <a:rPr lang="nl-NL" b="1" dirty="0"/>
            <a:t>PLAN</a:t>
          </a:r>
        </a:p>
      </dgm:t>
    </dgm:pt>
    <dgm:pt modelId="{CD3B681B-950F-4D66-846E-D19253C3E2AF}" type="parTrans" cxnId="{7B9406B8-3CB4-4BDE-B5C9-83BAA4313891}">
      <dgm:prSet/>
      <dgm:spPr/>
      <dgm:t>
        <a:bodyPr/>
        <a:lstStyle/>
        <a:p>
          <a:endParaRPr lang="nl-NL" b="1"/>
        </a:p>
      </dgm:t>
    </dgm:pt>
    <dgm:pt modelId="{4377CA6B-7463-4F59-B349-EC2D7F4A3A28}" type="sibTrans" cxnId="{7B9406B8-3CB4-4BDE-B5C9-83BAA4313891}">
      <dgm:prSet/>
      <dgm:spPr/>
      <dgm:t>
        <a:bodyPr/>
        <a:lstStyle/>
        <a:p>
          <a:endParaRPr lang="nl-NL" b="1"/>
        </a:p>
      </dgm:t>
    </dgm:pt>
    <dgm:pt modelId="{38FF36DA-B9F7-49BC-96E2-F003D47C85E3}">
      <dgm:prSet/>
      <dgm:spPr/>
      <dgm:t>
        <a:bodyPr/>
        <a:lstStyle/>
        <a:p>
          <a:r>
            <a:rPr lang="nl-NL" b="1" dirty="0"/>
            <a:t>DO</a:t>
          </a:r>
        </a:p>
      </dgm:t>
    </dgm:pt>
    <dgm:pt modelId="{46FE33C0-8A65-46D8-B608-4F9332466C8E}" type="parTrans" cxnId="{E9D0E53B-6A27-4C25-91BA-19DF947B226F}">
      <dgm:prSet/>
      <dgm:spPr/>
      <dgm:t>
        <a:bodyPr/>
        <a:lstStyle/>
        <a:p>
          <a:endParaRPr lang="nl-NL" b="1"/>
        </a:p>
      </dgm:t>
    </dgm:pt>
    <dgm:pt modelId="{7D04A5EC-C6C9-4307-BE39-6B21E974550E}" type="sibTrans" cxnId="{E9D0E53B-6A27-4C25-91BA-19DF947B226F}">
      <dgm:prSet/>
      <dgm:spPr/>
      <dgm:t>
        <a:bodyPr/>
        <a:lstStyle/>
        <a:p>
          <a:endParaRPr lang="nl-NL" b="1"/>
        </a:p>
      </dgm:t>
    </dgm:pt>
    <dgm:pt modelId="{1A208E5C-3EC4-40E7-BCAF-54A9CFCDC846}">
      <dgm:prSet/>
      <dgm:spPr/>
      <dgm:t>
        <a:bodyPr/>
        <a:lstStyle/>
        <a:p>
          <a:r>
            <a:rPr lang="nl-NL" b="1" dirty="0"/>
            <a:t>CHECK</a:t>
          </a:r>
        </a:p>
      </dgm:t>
    </dgm:pt>
    <dgm:pt modelId="{E9857A8B-DA36-4EB9-84B3-15C07FCD8714}" type="parTrans" cxnId="{E7E4A9FD-B7D2-4C79-A751-A1B1C0EE1D26}">
      <dgm:prSet/>
      <dgm:spPr/>
      <dgm:t>
        <a:bodyPr/>
        <a:lstStyle/>
        <a:p>
          <a:endParaRPr lang="nl-NL" b="1"/>
        </a:p>
      </dgm:t>
    </dgm:pt>
    <dgm:pt modelId="{6963DAC7-7188-4308-B845-75DDCCD303E4}" type="sibTrans" cxnId="{E7E4A9FD-B7D2-4C79-A751-A1B1C0EE1D26}">
      <dgm:prSet/>
      <dgm:spPr/>
      <dgm:t>
        <a:bodyPr/>
        <a:lstStyle/>
        <a:p>
          <a:endParaRPr lang="nl-NL" b="1"/>
        </a:p>
      </dgm:t>
    </dgm:pt>
    <dgm:pt modelId="{B68F7CDC-3FB3-4F5B-9096-63412D5AEE5E}">
      <dgm:prSet/>
      <dgm:spPr/>
      <dgm:t>
        <a:bodyPr/>
        <a:lstStyle/>
        <a:p>
          <a:r>
            <a:rPr lang="nl-NL" b="1" dirty="0"/>
            <a:t>ACT</a:t>
          </a:r>
        </a:p>
      </dgm:t>
    </dgm:pt>
    <dgm:pt modelId="{310863F9-65E7-4D51-A353-EC95321AD278}" type="parTrans" cxnId="{6A3ECAC1-C13E-4648-BD3C-960AFADF4403}">
      <dgm:prSet/>
      <dgm:spPr/>
      <dgm:t>
        <a:bodyPr/>
        <a:lstStyle/>
        <a:p>
          <a:endParaRPr lang="nl-NL" b="1"/>
        </a:p>
      </dgm:t>
    </dgm:pt>
    <dgm:pt modelId="{2C3C55B1-D36F-4B97-BA82-F2252BE3926D}" type="sibTrans" cxnId="{6A3ECAC1-C13E-4648-BD3C-960AFADF4403}">
      <dgm:prSet/>
      <dgm:spPr/>
      <dgm:t>
        <a:bodyPr/>
        <a:lstStyle/>
        <a:p>
          <a:endParaRPr lang="nl-NL" b="1"/>
        </a:p>
      </dgm:t>
    </dgm:pt>
    <dgm:pt modelId="{43E81E1E-232B-4B45-9B74-B21A0A00BFE8}">
      <dgm:prSet/>
      <dgm:spPr/>
      <dgm:t>
        <a:bodyPr/>
        <a:lstStyle/>
        <a:p>
          <a:r>
            <a:rPr lang="nl-NL" dirty="0"/>
            <a:t>Beleid, LTHP, Routekaart, MJOP, jaarbegroting</a:t>
          </a:r>
        </a:p>
      </dgm:t>
    </dgm:pt>
    <dgm:pt modelId="{EEF2F4B3-7FC6-4AEB-A231-1481BD138F6D}" type="parTrans" cxnId="{D4E024A1-68E1-457E-A8D0-104159CF83B9}">
      <dgm:prSet/>
      <dgm:spPr/>
      <dgm:t>
        <a:bodyPr/>
        <a:lstStyle/>
        <a:p>
          <a:endParaRPr lang="nl-NL"/>
        </a:p>
      </dgm:t>
    </dgm:pt>
    <dgm:pt modelId="{DDA661A9-D44B-4223-8AF2-5736D14D27D6}" type="sibTrans" cxnId="{D4E024A1-68E1-457E-A8D0-104159CF83B9}">
      <dgm:prSet/>
      <dgm:spPr/>
      <dgm:t>
        <a:bodyPr/>
        <a:lstStyle/>
        <a:p>
          <a:endParaRPr lang="nl-NL"/>
        </a:p>
      </dgm:t>
    </dgm:pt>
    <dgm:pt modelId="{C3EA6AE7-0095-4032-9976-9F3B6B8C9FE1}">
      <dgm:prSet/>
      <dgm:spPr/>
      <dgm:t>
        <a:bodyPr/>
        <a:lstStyle/>
        <a:p>
          <a:r>
            <a:rPr lang="nl-NL" dirty="0"/>
            <a:t>Uitvoering van maatregelen</a:t>
          </a:r>
        </a:p>
      </dgm:t>
    </dgm:pt>
    <dgm:pt modelId="{0AF34A1C-07A6-4423-8044-A31AFF98D2CB}" type="parTrans" cxnId="{B34D10FA-0372-478C-BF16-F33F02BBB5CF}">
      <dgm:prSet/>
      <dgm:spPr/>
      <dgm:t>
        <a:bodyPr/>
        <a:lstStyle/>
        <a:p>
          <a:endParaRPr lang="nl-NL"/>
        </a:p>
      </dgm:t>
    </dgm:pt>
    <dgm:pt modelId="{311BBB34-3682-4944-8A44-9D6A55DE0BA5}" type="sibTrans" cxnId="{B34D10FA-0372-478C-BF16-F33F02BBB5CF}">
      <dgm:prSet/>
      <dgm:spPr/>
      <dgm:t>
        <a:bodyPr/>
        <a:lstStyle/>
        <a:p>
          <a:endParaRPr lang="nl-NL"/>
        </a:p>
      </dgm:t>
    </dgm:pt>
    <dgm:pt modelId="{D7370C27-D49A-4BBF-9A87-5DBEF33FD033}">
      <dgm:prSet/>
      <dgm:spPr/>
      <dgm:t>
        <a:bodyPr/>
        <a:lstStyle/>
        <a:p>
          <a:r>
            <a:rPr lang="nl-NL" dirty="0"/>
            <a:t>Gebouwbeheer en Energiemonitoring</a:t>
          </a:r>
        </a:p>
      </dgm:t>
    </dgm:pt>
    <dgm:pt modelId="{E346943C-1DCF-4D80-9AC5-6ACEDB23E4C0}" type="parTrans" cxnId="{F74E3C2C-D4DF-4B9A-8207-281048540457}">
      <dgm:prSet/>
      <dgm:spPr/>
      <dgm:t>
        <a:bodyPr/>
        <a:lstStyle/>
        <a:p>
          <a:endParaRPr lang="nl-NL"/>
        </a:p>
      </dgm:t>
    </dgm:pt>
    <dgm:pt modelId="{9780D46A-1CD6-44FA-8D4A-2871F0080313}" type="sibTrans" cxnId="{F74E3C2C-D4DF-4B9A-8207-281048540457}">
      <dgm:prSet/>
      <dgm:spPr/>
      <dgm:t>
        <a:bodyPr/>
        <a:lstStyle/>
        <a:p>
          <a:endParaRPr lang="nl-NL"/>
        </a:p>
      </dgm:t>
    </dgm:pt>
    <dgm:pt modelId="{C0EDA9F8-AE46-406F-A975-B4BEF65CEBCF}">
      <dgm:prSet/>
      <dgm:spPr/>
      <dgm:t>
        <a:bodyPr/>
        <a:lstStyle/>
        <a:p>
          <a:r>
            <a:rPr lang="nl-NL" dirty="0"/>
            <a:t>Bijsturen inregeling en maatregelen</a:t>
          </a:r>
        </a:p>
      </dgm:t>
    </dgm:pt>
    <dgm:pt modelId="{269DFEB1-A2BE-4189-BE8B-21C1A4141F52}" type="parTrans" cxnId="{5BC23A2B-961C-4E13-BCA1-CBE694ADED09}">
      <dgm:prSet/>
      <dgm:spPr/>
      <dgm:t>
        <a:bodyPr/>
        <a:lstStyle/>
        <a:p>
          <a:endParaRPr lang="nl-NL"/>
        </a:p>
      </dgm:t>
    </dgm:pt>
    <dgm:pt modelId="{D7CA2C2D-F63A-462C-A022-F068CAF4AAF4}" type="sibTrans" cxnId="{5BC23A2B-961C-4E13-BCA1-CBE694ADED09}">
      <dgm:prSet/>
      <dgm:spPr/>
      <dgm:t>
        <a:bodyPr/>
        <a:lstStyle/>
        <a:p>
          <a:endParaRPr lang="nl-NL"/>
        </a:p>
      </dgm:t>
    </dgm:pt>
    <dgm:pt modelId="{63AA6A91-BDF9-4F82-B98A-B7AA62174368}" type="pres">
      <dgm:prSet presAssocID="{257F6641-4B14-4511-8465-0E3458130ED8}" presName="linearFlow" presStyleCnt="0">
        <dgm:presLayoutVars>
          <dgm:dir/>
          <dgm:animLvl val="lvl"/>
          <dgm:resizeHandles val="exact"/>
        </dgm:presLayoutVars>
      </dgm:prSet>
      <dgm:spPr/>
    </dgm:pt>
    <dgm:pt modelId="{EE096199-EEA7-4609-B8E2-18CA98640AC8}" type="pres">
      <dgm:prSet presAssocID="{8B6D94BD-55EE-4787-B7EB-FABA8A7074F8}" presName="composite" presStyleCnt="0"/>
      <dgm:spPr/>
    </dgm:pt>
    <dgm:pt modelId="{9A35F90B-D355-46B2-8473-B596BC3D4380}" type="pres">
      <dgm:prSet presAssocID="{8B6D94BD-55EE-4787-B7EB-FABA8A7074F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45CFE4A-F9DD-4A8B-B9ED-53BA3EA25A43}" type="pres">
      <dgm:prSet presAssocID="{8B6D94BD-55EE-4787-B7EB-FABA8A7074F8}" presName="descendantText" presStyleLbl="alignAcc1" presStyleIdx="0" presStyleCnt="4" custLinFactNeighborX="0" custLinFactNeighborY="-17364">
        <dgm:presLayoutVars>
          <dgm:bulletEnabled val="1"/>
        </dgm:presLayoutVars>
      </dgm:prSet>
      <dgm:spPr/>
    </dgm:pt>
    <dgm:pt modelId="{3CBE1C4D-5BCD-48B0-81E6-51F953F85391}" type="pres">
      <dgm:prSet presAssocID="{4377CA6B-7463-4F59-B349-EC2D7F4A3A28}" presName="sp" presStyleCnt="0"/>
      <dgm:spPr/>
    </dgm:pt>
    <dgm:pt modelId="{B6D1C0DF-5292-4D7F-A19F-F8E1EBED74EA}" type="pres">
      <dgm:prSet presAssocID="{38FF36DA-B9F7-49BC-96E2-F003D47C85E3}" presName="composite" presStyleCnt="0"/>
      <dgm:spPr/>
    </dgm:pt>
    <dgm:pt modelId="{FD03A255-0467-4BE0-AE73-A302BE91FB4C}" type="pres">
      <dgm:prSet presAssocID="{38FF36DA-B9F7-49BC-96E2-F003D47C85E3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AEDA5386-92AF-440D-86BB-E540C9ABAF49}" type="pres">
      <dgm:prSet presAssocID="{38FF36DA-B9F7-49BC-96E2-F003D47C85E3}" presName="descendantText" presStyleLbl="alignAcc1" presStyleIdx="1" presStyleCnt="4">
        <dgm:presLayoutVars>
          <dgm:bulletEnabled val="1"/>
        </dgm:presLayoutVars>
      </dgm:prSet>
      <dgm:spPr/>
    </dgm:pt>
    <dgm:pt modelId="{78D79D41-F235-4F4A-84DB-4AB8B5E4AD2B}" type="pres">
      <dgm:prSet presAssocID="{7D04A5EC-C6C9-4307-BE39-6B21E974550E}" presName="sp" presStyleCnt="0"/>
      <dgm:spPr/>
    </dgm:pt>
    <dgm:pt modelId="{D12AB78F-0075-4E5F-8332-6DD2AB0E38A2}" type="pres">
      <dgm:prSet presAssocID="{1A208E5C-3EC4-40E7-BCAF-54A9CFCDC846}" presName="composite" presStyleCnt="0"/>
      <dgm:spPr/>
    </dgm:pt>
    <dgm:pt modelId="{17D12CCE-40F5-458C-B6AB-B6E35DEA4F21}" type="pres">
      <dgm:prSet presAssocID="{1A208E5C-3EC4-40E7-BCAF-54A9CFCDC84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B389E7B-471F-4BDE-BB9A-39B55131A392}" type="pres">
      <dgm:prSet presAssocID="{1A208E5C-3EC4-40E7-BCAF-54A9CFCDC846}" presName="descendantText" presStyleLbl="alignAcc1" presStyleIdx="2" presStyleCnt="4">
        <dgm:presLayoutVars>
          <dgm:bulletEnabled val="1"/>
        </dgm:presLayoutVars>
      </dgm:prSet>
      <dgm:spPr/>
    </dgm:pt>
    <dgm:pt modelId="{9B41E0D4-B2E0-420A-842D-1F208F30A328}" type="pres">
      <dgm:prSet presAssocID="{6963DAC7-7188-4308-B845-75DDCCD303E4}" presName="sp" presStyleCnt="0"/>
      <dgm:spPr/>
    </dgm:pt>
    <dgm:pt modelId="{A58994F1-1307-4DFF-8791-9B4FAB83EEFC}" type="pres">
      <dgm:prSet presAssocID="{B68F7CDC-3FB3-4F5B-9096-63412D5AEE5E}" presName="composite" presStyleCnt="0"/>
      <dgm:spPr/>
    </dgm:pt>
    <dgm:pt modelId="{EC2A7941-A5BE-4B12-BAB3-0017E62E7CD1}" type="pres">
      <dgm:prSet presAssocID="{B68F7CDC-3FB3-4F5B-9096-63412D5AEE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C5D41BB-C38E-49CA-B0D2-6BDDEAF85920}" type="pres">
      <dgm:prSet presAssocID="{B68F7CDC-3FB3-4F5B-9096-63412D5AEE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52E1402-9307-4076-AE8B-E7A5953503E1}" type="presOf" srcId="{1A208E5C-3EC4-40E7-BCAF-54A9CFCDC846}" destId="{17D12CCE-40F5-458C-B6AB-B6E35DEA4F21}" srcOrd="0" destOrd="0" presId="urn:microsoft.com/office/officeart/2005/8/layout/chevron2"/>
    <dgm:cxn modelId="{B026CF09-3FCB-43D6-93A4-0EB2E5C4C94B}" type="presOf" srcId="{43E81E1E-232B-4B45-9B74-B21A0A00BFE8}" destId="{045CFE4A-F9DD-4A8B-B9ED-53BA3EA25A43}" srcOrd="0" destOrd="0" presId="urn:microsoft.com/office/officeart/2005/8/layout/chevron2"/>
    <dgm:cxn modelId="{1481C41A-C6CF-4232-9A59-10562C9D3B77}" type="presOf" srcId="{C3EA6AE7-0095-4032-9976-9F3B6B8C9FE1}" destId="{AEDA5386-92AF-440D-86BB-E540C9ABAF49}" srcOrd="0" destOrd="0" presId="urn:microsoft.com/office/officeart/2005/8/layout/chevron2"/>
    <dgm:cxn modelId="{5BC23A2B-961C-4E13-BCA1-CBE694ADED09}" srcId="{B68F7CDC-3FB3-4F5B-9096-63412D5AEE5E}" destId="{C0EDA9F8-AE46-406F-A975-B4BEF65CEBCF}" srcOrd="0" destOrd="0" parTransId="{269DFEB1-A2BE-4189-BE8B-21C1A4141F52}" sibTransId="{D7CA2C2D-F63A-462C-A022-F068CAF4AAF4}"/>
    <dgm:cxn modelId="{F74E3C2C-D4DF-4B9A-8207-281048540457}" srcId="{1A208E5C-3EC4-40E7-BCAF-54A9CFCDC846}" destId="{D7370C27-D49A-4BBF-9A87-5DBEF33FD033}" srcOrd="0" destOrd="0" parTransId="{E346943C-1DCF-4D80-9AC5-6ACEDB23E4C0}" sibTransId="{9780D46A-1CD6-44FA-8D4A-2871F0080313}"/>
    <dgm:cxn modelId="{57C88D34-44A0-4F68-AB28-28624D87D78A}" type="presOf" srcId="{257F6641-4B14-4511-8465-0E3458130ED8}" destId="{63AA6A91-BDF9-4F82-B98A-B7AA62174368}" srcOrd="0" destOrd="0" presId="urn:microsoft.com/office/officeart/2005/8/layout/chevron2"/>
    <dgm:cxn modelId="{E9D0E53B-6A27-4C25-91BA-19DF947B226F}" srcId="{257F6641-4B14-4511-8465-0E3458130ED8}" destId="{38FF36DA-B9F7-49BC-96E2-F003D47C85E3}" srcOrd="1" destOrd="0" parTransId="{46FE33C0-8A65-46D8-B608-4F9332466C8E}" sibTransId="{7D04A5EC-C6C9-4307-BE39-6B21E974550E}"/>
    <dgm:cxn modelId="{13F97B78-812A-4353-88D2-371FEA9D6AA8}" type="presOf" srcId="{C0EDA9F8-AE46-406F-A975-B4BEF65CEBCF}" destId="{5C5D41BB-C38E-49CA-B0D2-6BDDEAF85920}" srcOrd="0" destOrd="0" presId="urn:microsoft.com/office/officeart/2005/8/layout/chevron2"/>
    <dgm:cxn modelId="{D4E024A1-68E1-457E-A8D0-104159CF83B9}" srcId="{8B6D94BD-55EE-4787-B7EB-FABA8A7074F8}" destId="{43E81E1E-232B-4B45-9B74-B21A0A00BFE8}" srcOrd="0" destOrd="0" parTransId="{EEF2F4B3-7FC6-4AEB-A231-1481BD138F6D}" sibTransId="{DDA661A9-D44B-4223-8AF2-5736D14D27D6}"/>
    <dgm:cxn modelId="{7B9406B8-3CB4-4BDE-B5C9-83BAA4313891}" srcId="{257F6641-4B14-4511-8465-0E3458130ED8}" destId="{8B6D94BD-55EE-4787-B7EB-FABA8A7074F8}" srcOrd="0" destOrd="0" parTransId="{CD3B681B-950F-4D66-846E-D19253C3E2AF}" sibTransId="{4377CA6B-7463-4F59-B349-EC2D7F4A3A28}"/>
    <dgm:cxn modelId="{56CCC6BA-D076-48D9-BD1E-AADB4EC510D1}" type="presOf" srcId="{D7370C27-D49A-4BBF-9A87-5DBEF33FD033}" destId="{6B389E7B-471F-4BDE-BB9A-39B55131A392}" srcOrd="0" destOrd="0" presId="urn:microsoft.com/office/officeart/2005/8/layout/chevron2"/>
    <dgm:cxn modelId="{6A3ECAC1-C13E-4648-BD3C-960AFADF4403}" srcId="{257F6641-4B14-4511-8465-0E3458130ED8}" destId="{B68F7CDC-3FB3-4F5B-9096-63412D5AEE5E}" srcOrd="3" destOrd="0" parTransId="{310863F9-65E7-4D51-A353-EC95321AD278}" sibTransId="{2C3C55B1-D36F-4B97-BA82-F2252BE3926D}"/>
    <dgm:cxn modelId="{F62812D2-1BD9-4785-B694-DE5F19A50074}" type="presOf" srcId="{8B6D94BD-55EE-4787-B7EB-FABA8A7074F8}" destId="{9A35F90B-D355-46B2-8473-B596BC3D4380}" srcOrd="0" destOrd="0" presId="urn:microsoft.com/office/officeart/2005/8/layout/chevron2"/>
    <dgm:cxn modelId="{8C9C0DDA-F79B-4285-AD15-163A46BE5D3A}" type="presOf" srcId="{B68F7CDC-3FB3-4F5B-9096-63412D5AEE5E}" destId="{EC2A7941-A5BE-4B12-BAB3-0017E62E7CD1}" srcOrd="0" destOrd="0" presId="urn:microsoft.com/office/officeart/2005/8/layout/chevron2"/>
    <dgm:cxn modelId="{9C736BED-9298-4890-8665-18E1C6211B1B}" type="presOf" srcId="{38FF36DA-B9F7-49BC-96E2-F003D47C85E3}" destId="{FD03A255-0467-4BE0-AE73-A302BE91FB4C}" srcOrd="0" destOrd="0" presId="urn:microsoft.com/office/officeart/2005/8/layout/chevron2"/>
    <dgm:cxn modelId="{B34D10FA-0372-478C-BF16-F33F02BBB5CF}" srcId="{38FF36DA-B9F7-49BC-96E2-F003D47C85E3}" destId="{C3EA6AE7-0095-4032-9976-9F3B6B8C9FE1}" srcOrd="0" destOrd="0" parTransId="{0AF34A1C-07A6-4423-8044-A31AFF98D2CB}" sibTransId="{311BBB34-3682-4944-8A44-9D6A55DE0BA5}"/>
    <dgm:cxn modelId="{E7E4A9FD-B7D2-4C79-A751-A1B1C0EE1D26}" srcId="{257F6641-4B14-4511-8465-0E3458130ED8}" destId="{1A208E5C-3EC4-40E7-BCAF-54A9CFCDC846}" srcOrd="2" destOrd="0" parTransId="{E9857A8B-DA36-4EB9-84B3-15C07FCD8714}" sibTransId="{6963DAC7-7188-4308-B845-75DDCCD303E4}"/>
    <dgm:cxn modelId="{B178388A-A8A5-4C34-AFEA-AA033B521FE4}" type="presParOf" srcId="{63AA6A91-BDF9-4F82-B98A-B7AA62174368}" destId="{EE096199-EEA7-4609-B8E2-18CA98640AC8}" srcOrd="0" destOrd="0" presId="urn:microsoft.com/office/officeart/2005/8/layout/chevron2"/>
    <dgm:cxn modelId="{9FD8006F-7749-48DA-95DD-DAE999D477CD}" type="presParOf" srcId="{EE096199-EEA7-4609-B8E2-18CA98640AC8}" destId="{9A35F90B-D355-46B2-8473-B596BC3D4380}" srcOrd="0" destOrd="0" presId="urn:microsoft.com/office/officeart/2005/8/layout/chevron2"/>
    <dgm:cxn modelId="{49D726B4-4EDB-432F-9FC3-155ABC78FE32}" type="presParOf" srcId="{EE096199-EEA7-4609-B8E2-18CA98640AC8}" destId="{045CFE4A-F9DD-4A8B-B9ED-53BA3EA25A43}" srcOrd="1" destOrd="0" presId="urn:microsoft.com/office/officeart/2005/8/layout/chevron2"/>
    <dgm:cxn modelId="{44183211-08A4-413E-AF89-E9C528A22534}" type="presParOf" srcId="{63AA6A91-BDF9-4F82-B98A-B7AA62174368}" destId="{3CBE1C4D-5BCD-48B0-81E6-51F953F85391}" srcOrd="1" destOrd="0" presId="urn:microsoft.com/office/officeart/2005/8/layout/chevron2"/>
    <dgm:cxn modelId="{0E8673D7-551F-4F81-8AC1-A38CF8CEAF4C}" type="presParOf" srcId="{63AA6A91-BDF9-4F82-B98A-B7AA62174368}" destId="{B6D1C0DF-5292-4D7F-A19F-F8E1EBED74EA}" srcOrd="2" destOrd="0" presId="urn:microsoft.com/office/officeart/2005/8/layout/chevron2"/>
    <dgm:cxn modelId="{8E5A1A8B-3BC7-44AD-8960-04CD119F2910}" type="presParOf" srcId="{B6D1C0DF-5292-4D7F-A19F-F8E1EBED74EA}" destId="{FD03A255-0467-4BE0-AE73-A302BE91FB4C}" srcOrd="0" destOrd="0" presId="urn:microsoft.com/office/officeart/2005/8/layout/chevron2"/>
    <dgm:cxn modelId="{43F1C762-8F5C-464B-B02B-0CBF74A60B84}" type="presParOf" srcId="{B6D1C0DF-5292-4D7F-A19F-F8E1EBED74EA}" destId="{AEDA5386-92AF-440D-86BB-E540C9ABAF49}" srcOrd="1" destOrd="0" presId="urn:microsoft.com/office/officeart/2005/8/layout/chevron2"/>
    <dgm:cxn modelId="{A4987484-AA93-4B47-AA8B-E2A1B5105DA7}" type="presParOf" srcId="{63AA6A91-BDF9-4F82-B98A-B7AA62174368}" destId="{78D79D41-F235-4F4A-84DB-4AB8B5E4AD2B}" srcOrd="3" destOrd="0" presId="urn:microsoft.com/office/officeart/2005/8/layout/chevron2"/>
    <dgm:cxn modelId="{5476DC2B-BD43-4A59-8185-B2817A077188}" type="presParOf" srcId="{63AA6A91-BDF9-4F82-B98A-B7AA62174368}" destId="{D12AB78F-0075-4E5F-8332-6DD2AB0E38A2}" srcOrd="4" destOrd="0" presId="urn:microsoft.com/office/officeart/2005/8/layout/chevron2"/>
    <dgm:cxn modelId="{988A5408-E666-4D63-A2E7-754F44FEEE9B}" type="presParOf" srcId="{D12AB78F-0075-4E5F-8332-6DD2AB0E38A2}" destId="{17D12CCE-40F5-458C-B6AB-B6E35DEA4F21}" srcOrd="0" destOrd="0" presId="urn:microsoft.com/office/officeart/2005/8/layout/chevron2"/>
    <dgm:cxn modelId="{F24A8EA9-8DFA-44B5-A397-88226B00B337}" type="presParOf" srcId="{D12AB78F-0075-4E5F-8332-6DD2AB0E38A2}" destId="{6B389E7B-471F-4BDE-BB9A-39B55131A392}" srcOrd="1" destOrd="0" presId="urn:microsoft.com/office/officeart/2005/8/layout/chevron2"/>
    <dgm:cxn modelId="{5F9016B2-483C-4CEF-A8C5-BFECD791A596}" type="presParOf" srcId="{63AA6A91-BDF9-4F82-B98A-B7AA62174368}" destId="{9B41E0D4-B2E0-420A-842D-1F208F30A328}" srcOrd="5" destOrd="0" presId="urn:microsoft.com/office/officeart/2005/8/layout/chevron2"/>
    <dgm:cxn modelId="{E3DE37AA-6539-481B-8596-B2F0119ECCD5}" type="presParOf" srcId="{63AA6A91-BDF9-4F82-B98A-B7AA62174368}" destId="{A58994F1-1307-4DFF-8791-9B4FAB83EEFC}" srcOrd="6" destOrd="0" presId="urn:microsoft.com/office/officeart/2005/8/layout/chevron2"/>
    <dgm:cxn modelId="{2716BC94-72E4-41BC-8022-A3043426ADDC}" type="presParOf" srcId="{A58994F1-1307-4DFF-8791-9B4FAB83EEFC}" destId="{EC2A7941-A5BE-4B12-BAB3-0017E62E7CD1}" srcOrd="0" destOrd="0" presId="urn:microsoft.com/office/officeart/2005/8/layout/chevron2"/>
    <dgm:cxn modelId="{4CFA7751-F513-49F6-86FA-98E217002186}" type="presParOf" srcId="{A58994F1-1307-4DFF-8791-9B4FAB83EEFC}" destId="{5C5D41BB-C38E-49CA-B0D2-6BDDEAF859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5F90B-D355-46B2-8473-B596BC3D4380}">
      <dsp:nvSpPr>
        <dsp:cNvPr id="0" name=""/>
        <dsp:cNvSpPr/>
      </dsp:nvSpPr>
      <dsp:spPr>
        <a:xfrm rot="5400000">
          <a:off x="-157324" y="158826"/>
          <a:ext cx="1048830" cy="73418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PLAN</a:t>
          </a:r>
        </a:p>
      </dsp:txBody>
      <dsp:txXfrm rot="-5400000">
        <a:off x="1" y="368593"/>
        <a:ext cx="734181" cy="314649"/>
      </dsp:txXfrm>
    </dsp:sp>
    <dsp:sp modelId="{045CFE4A-F9DD-4A8B-B9ED-53BA3EA25A43}">
      <dsp:nvSpPr>
        <dsp:cNvPr id="0" name=""/>
        <dsp:cNvSpPr/>
      </dsp:nvSpPr>
      <dsp:spPr>
        <a:xfrm rot="5400000">
          <a:off x="4730105" y="-3995924"/>
          <a:ext cx="681739" cy="86735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400" kern="1200" dirty="0"/>
            <a:t>Beleid, LTHP, Routekaart, MJOP, jaarbegroting</a:t>
          </a:r>
        </a:p>
      </dsp:txBody>
      <dsp:txXfrm rot="-5400000">
        <a:off x="734181" y="33280"/>
        <a:ext cx="8640308" cy="615179"/>
      </dsp:txXfrm>
    </dsp:sp>
    <dsp:sp modelId="{FD03A255-0467-4BE0-AE73-A302BE91FB4C}">
      <dsp:nvSpPr>
        <dsp:cNvPr id="0" name=""/>
        <dsp:cNvSpPr/>
      </dsp:nvSpPr>
      <dsp:spPr>
        <a:xfrm rot="5400000">
          <a:off x="-157324" y="1057781"/>
          <a:ext cx="1048830" cy="734181"/>
        </a:xfrm>
        <a:prstGeom prst="chevron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DO</a:t>
          </a:r>
        </a:p>
      </dsp:txBody>
      <dsp:txXfrm rot="-5400000">
        <a:off x="1" y="1267548"/>
        <a:ext cx="734181" cy="314649"/>
      </dsp:txXfrm>
    </dsp:sp>
    <dsp:sp modelId="{AEDA5386-92AF-440D-86BB-E540C9ABAF49}">
      <dsp:nvSpPr>
        <dsp:cNvPr id="0" name=""/>
        <dsp:cNvSpPr/>
      </dsp:nvSpPr>
      <dsp:spPr>
        <a:xfrm rot="5400000">
          <a:off x="4730105" y="-3095468"/>
          <a:ext cx="681739" cy="86735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400" kern="1200" dirty="0"/>
            <a:t>Uitvoering van maatregelen</a:t>
          </a:r>
        </a:p>
      </dsp:txBody>
      <dsp:txXfrm rot="-5400000">
        <a:off x="734181" y="933736"/>
        <a:ext cx="8640308" cy="615179"/>
      </dsp:txXfrm>
    </dsp:sp>
    <dsp:sp modelId="{17D12CCE-40F5-458C-B6AB-B6E35DEA4F21}">
      <dsp:nvSpPr>
        <dsp:cNvPr id="0" name=""/>
        <dsp:cNvSpPr/>
      </dsp:nvSpPr>
      <dsp:spPr>
        <a:xfrm rot="5400000">
          <a:off x="-157324" y="1956735"/>
          <a:ext cx="1048830" cy="734181"/>
        </a:xfrm>
        <a:prstGeom prst="chevron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CHECK</a:t>
          </a:r>
        </a:p>
      </dsp:txBody>
      <dsp:txXfrm rot="-5400000">
        <a:off x="1" y="2166502"/>
        <a:ext cx="734181" cy="314649"/>
      </dsp:txXfrm>
    </dsp:sp>
    <dsp:sp modelId="{6B389E7B-471F-4BDE-BB9A-39B55131A392}">
      <dsp:nvSpPr>
        <dsp:cNvPr id="0" name=""/>
        <dsp:cNvSpPr/>
      </dsp:nvSpPr>
      <dsp:spPr>
        <a:xfrm rot="5400000">
          <a:off x="4730105" y="-2196513"/>
          <a:ext cx="681739" cy="86735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400" kern="1200" dirty="0"/>
            <a:t>Gebouwbeheer en Energiemonitoring</a:t>
          </a:r>
        </a:p>
      </dsp:txBody>
      <dsp:txXfrm rot="-5400000">
        <a:off x="734181" y="1832691"/>
        <a:ext cx="8640308" cy="615179"/>
      </dsp:txXfrm>
    </dsp:sp>
    <dsp:sp modelId="{EC2A7941-A5BE-4B12-BAB3-0017E62E7CD1}">
      <dsp:nvSpPr>
        <dsp:cNvPr id="0" name=""/>
        <dsp:cNvSpPr/>
      </dsp:nvSpPr>
      <dsp:spPr>
        <a:xfrm rot="5400000">
          <a:off x="-157324" y="2855690"/>
          <a:ext cx="1048830" cy="734181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ACT</a:t>
          </a:r>
        </a:p>
      </dsp:txBody>
      <dsp:txXfrm rot="-5400000">
        <a:off x="1" y="3065457"/>
        <a:ext cx="734181" cy="314649"/>
      </dsp:txXfrm>
    </dsp:sp>
    <dsp:sp modelId="{5C5D41BB-C38E-49CA-B0D2-6BDDEAF85920}">
      <dsp:nvSpPr>
        <dsp:cNvPr id="0" name=""/>
        <dsp:cNvSpPr/>
      </dsp:nvSpPr>
      <dsp:spPr>
        <a:xfrm rot="5400000">
          <a:off x="4730105" y="-1297558"/>
          <a:ext cx="681739" cy="86735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400" kern="1200" dirty="0"/>
            <a:t>Bijsturen inregeling en maatregelen</a:t>
          </a:r>
        </a:p>
      </dsp:txBody>
      <dsp:txXfrm rot="-5400000">
        <a:off x="734181" y="2731646"/>
        <a:ext cx="8640308" cy="615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E924-B932-4CFB-B61E-1E439821D3B0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43F29-E913-4B1D-B32A-F71E6853C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02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781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53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304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73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307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20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209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01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8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936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095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049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43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346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336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35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4BFCC-B18C-47C6-AA16-E79AA88CA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FE1CE3-78C3-4B58-B0E9-6D7C875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F2DAEA-DAF1-480D-85B2-FAFD055F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4D42E3-0235-475D-8B43-8CC79150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DA5CEE-A4D2-466C-B139-D3FD7FF2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5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46F2D-287E-4AC4-B226-62FD8F68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0623817-BD73-4FF5-A595-A3100884E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7D3918-3A54-46A7-AADE-C05793D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7B6811-834F-4EDD-9B07-AEB97562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32BBD-D917-4897-A6E7-57C80C49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7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131943A-A25A-4D64-83DA-57FE710C8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2939F05-97A1-4004-A44D-064094993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43C78B-98A2-4F70-A662-E7D4EE20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2F9FB1-B45E-4950-A8A3-9773A1BA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BAA8C1-8D71-4F70-BFDC-166624D6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27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DD663-BB83-48ED-86DF-9468867E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B5D1B2-E4BC-47D7-B492-D91899FD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F883D9-0954-45D5-B37C-3F663688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749B7F-A901-475C-A09D-2FFA6E69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6F3449-BFCB-4A1C-9189-B30CCD05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3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D6CE3-12CA-492E-9DED-64CADC0B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3911A3-BD8E-4E71-A92B-D7071C055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278748-F260-46A2-8769-C8F4963B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BFADA2-560D-419B-837F-6E1DD9E3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63FAB8-7830-426C-8F91-AE84D416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1DFFA-C583-4AA9-AFE8-672101249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667953-DC51-407A-BF43-4638AE2FF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A5F141F-0241-4D20-B8BD-99D5BB727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728AF0-2A5D-43EA-A7BC-4FC51DF6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49A649-F95D-40FF-9D99-C2CE52E0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8427FA-CB49-4078-850F-501294DF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48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D8B15-0F14-44BF-BD47-C0F4BBC0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6FD60D-31BD-4D7B-B909-82478F17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BEAFB1-A233-4234-940F-8C567ACCC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85EBD1-07A3-4898-B884-DA6CCC17C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BC9937D-1BE5-4C97-9BB2-66DB13D47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8BE10B-B968-4A03-A871-4AE9712E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E808CC-68C7-438E-BC37-26620CF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0560AA-24C8-4FD5-AD4F-5ADC3721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12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ADBCB-C294-416A-A01A-EBA909EF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389FB10-C7BE-4DB0-A003-8934B4CB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1D5DD2-3520-4F14-B462-F47FEC73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3C143D7-6CDF-4BC4-8AFC-C5D80485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52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800673-C37F-4800-83C8-50816B50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0049AE-515A-4809-ABE0-BDC0D07C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F2DDE7-96C3-40D8-A1A9-18F8FFE9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40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BED7D-AD85-4B3E-8BC3-3C1E3F0B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D418F2-8D41-43BF-AB96-E89B37316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B0AF0E-2E13-4D35-A118-6C0868AD6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23326B-AB48-4BBF-ADE6-5B7EA04F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9CE72F-F248-4497-8F46-88BEECB5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B66DDE-8EBA-4997-BACB-AF6CE88C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89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9DCDC-5586-456C-AF7E-E2A694651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320ACC-7568-40C9-80FA-03E4B7DAD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17B238-42B4-414A-84C2-34818070C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A9B2E2-9E01-4177-84BA-F12F109C0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407161-EDDC-49FA-A64F-79DBA0EF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1C3E61-3283-43D8-9B84-2C438F27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22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BDF247B-F694-4BB6-AAB7-A97E152C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C0A58F-79E6-4826-810D-01B323630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B8CA47-9CBC-4E8D-BC7F-6BC60C9EA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909A-76F3-412F-AF45-3129262216CB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5B1851-0943-44D5-9836-D58BDE92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910FC8-9A2E-43B8-ACEB-A558CB9CF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81331D1-1443-4E45-90A4-9FC998636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38912"/>
            <a:ext cx="12192000" cy="319088"/>
          </a:xfrm>
          <a:prstGeom prst="rect">
            <a:avLst/>
          </a:prstGeom>
          <a:solidFill>
            <a:srgbClr val="008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nl-NL"/>
          </a:p>
        </p:txBody>
      </p:sp>
      <p:pic>
        <p:nvPicPr>
          <p:cNvPr id="8" name="Afbeelding 6">
            <a:extLst>
              <a:ext uri="{FF2B5EF4-FFF2-40B4-BE49-F238E27FC236}">
                <a16:creationId xmlns:a16="http://schemas.microsoft.com/office/drawing/2014/main" id="{FFF9613E-B440-44B7-8DC7-AEA82891EF3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04" y="5883274"/>
            <a:ext cx="4049713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F21026B-30BD-4830-A09C-1FD20605FF38}"/>
              </a:ext>
            </a:extLst>
          </p:cNvPr>
          <p:cNvPicPr/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045074" y="0"/>
            <a:ext cx="617451" cy="6538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569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debree@milieuplatformzorg.n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rsus Milieubarometer - Stimular - De werkplaats voor duurzaam ondernemen">
            <a:extLst>
              <a:ext uri="{FF2B5EF4-FFF2-40B4-BE49-F238E27FC236}">
                <a16:creationId xmlns:a16="http://schemas.microsoft.com/office/drawing/2014/main" id="{0CFF0F0E-316B-4340-B4E5-782243FEC1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5"/>
          <a:stretch/>
        </p:blipFill>
        <p:spPr bwMode="auto">
          <a:xfrm>
            <a:off x="0" y="925784"/>
            <a:ext cx="2467573" cy="446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062B35D4-1B5C-46E7-B5B3-217DB3C34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086" y="197753"/>
            <a:ext cx="10464799" cy="2496727"/>
          </a:xfrm>
        </p:spPr>
        <p:txBody>
          <a:bodyPr>
            <a:normAutofit/>
          </a:bodyPr>
          <a:lstStyle/>
          <a:p>
            <a:r>
              <a:rPr lang="nl-NL" sz="7200" b="1" dirty="0">
                <a:solidFill>
                  <a:schemeClr val="accent2"/>
                </a:solidFill>
              </a:rPr>
              <a:t>Energie &amp; Vastgoed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74FF561F-8EED-44E0-85B8-F0727C3F3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86" y="2615500"/>
            <a:ext cx="10464800" cy="1438742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chemeClr val="accent6"/>
                </a:solidFill>
              </a:rPr>
              <a:t>In de Milieuthermometer Zorg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7605DDF8-A75A-43FB-A35D-FF0D9AF48E0B}"/>
              </a:ext>
            </a:extLst>
          </p:cNvPr>
          <p:cNvSpPr txBox="1">
            <a:spLocks/>
          </p:cNvSpPr>
          <p:nvPr/>
        </p:nvSpPr>
        <p:spPr>
          <a:xfrm>
            <a:off x="6645239" y="4917428"/>
            <a:ext cx="3847722" cy="1438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nl-NL" sz="1900" b="1" dirty="0">
                <a:solidFill>
                  <a:schemeClr val="accent6"/>
                </a:solidFill>
              </a:rPr>
              <a:t>1 juli 2021</a:t>
            </a:r>
          </a:p>
          <a:p>
            <a:pPr algn="r">
              <a:lnSpc>
                <a:spcPct val="100000"/>
              </a:lnSpc>
            </a:pPr>
            <a:r>
              <a:rPr lang="nl-NL" sz="1900" b="1" dirty="0">
                <a:solidFill>
                  <a:schemeClr val="accent6"/>
                </a:solidFill>
              </a:rPr>
              <a:t>Milieuplatform Zorgsector</a:t>
            </a:r>
          </a:p>
          <a:p>
            <a:pPr algn="r">
              <a:lnSpc>
                <a:spcPct val="100000"/>
              </a:lnSpc>
            </a:pPr>
            <a:r>
              <a:rPr lang="nl-NL" sz="1900" dirty="0">
                <a:solidFill>
                  <a:schemeClr val="accent6"/>
                </a:solidFill>
                <a:hlinkClick r:id="rId3"/>
              </a:rPr>
              <a:t>info@milieuplatformzorg.nl</a:t>
            </a:r>
            <a:endParaRPr lang="nl-NL" sz="1900" dirty="0">
              <a:solidFill>
                <a:schemeClr val="accent6"/>
              </a:solidFill>
            </a:endParaRPr>
          </a:p>
          <a:p>
            <a:pPr algn="r"/>
            <a:endParaRPr lang="nl-NL" sz="1900" dirty="0">
              <a:solidFill>
                <a:schemeClr val="accent6"/>
              </a:solidFill>
            </a:endParaRPr>
          </a:p>
          <a:p>
            <a:pPr algn="r"/>
            <a:endParaRPr lang="nl-NL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2"/>
            <a:ext cx="5945747" cy="2463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b="1" dirty="0">
                <a:cs typeface="Calibri"/>
              </a:rPr>
              <a:t>11.1 Portefeuilleroutekaart Vastgoed</a:t>
            </a:r>
          </a:p>
          <a:p>
            <a:pPr marL="0" indent="0">
              <a:buNone/>
            </a:pPr>
            <a:r>
              <a:rPr lang="nl-NL" sz="2000" dirty="0">
                <a:latin typeface="Calibri" panose="020F0502020204030204" pitchFamily="34" charset="0"/>
                <a:cs typeface="Calibri"/>
              </a:rPr>
              <a:t>	 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Apart:</a:t>
            </a:r>
            <a:r>
              <a:rPr lang="nl-NL" sz="2000" dirty="0">
                <a:latin typeface="Calibri" panose="020F0502020204030204" pitchFamily="34" charset="0"/>
                <a:cs typeface="Calibri"/>
              </a:rPr>
              <a:t>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Borging in het LTOP/MJOP</a:t>
            </a:r>
            <a:endParaRPr lang="nl-NL" sz="2000" i="1" dirty="0">
              <a:cs typeface="Calibri"/>
            </a:endParaRP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11.4 Duurzame bouwmaterialen</a:t>
            </a: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11.5 Duurzaam bouwproces 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A50F9250-AE58-4F9B-B622-E4C57FF71934}"/>
              </a:ext>
            </a:extLst>
          </p:cNvPr>
          <p:cNvSpPr/>
          <p:nvPr/>
        </p:nvSpPr>
        <p:spPr>
          <a:xfrm rot="5400000">
            <a:off x="1483809" y="1698687"/>
            <a:ext cx="289775" cy="275935"/>
          </a:xfrm>
          <a:prstGeom prst="bent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131EA4C7-C0AA-4DC8-90C4-8820ABED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6561" y="2785101"/>
            <a:ext cx="605199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nl-NL" sz="2800" b="1" dirty="0">
                <a:cs typeface="Calibri"/>
              </a:rPr>
              <a:t>De kern:</a:t>
            </a:r>
            <a:endParaRPr lang="nl-NL" b="1" dirty="0">
              <a:cs typeface="Calibri"/>
            </a:endParaRPr>
          </a:p>
          <a:p>
            <a:pPr lvl="1"/>
            <a:r>
              <a:rPr lang="nl-NL" dirty="0">
                <a:cs typeface="Calibri"/>
              </a:rPr>
              <a:t>Plan tot 2030 en doorkijk 2050</a:t>
            </a:r>
          </a:p>
          <a:p>
            <a:pPr lvl="1"/>
            <a:r>
              <a:rPr lang="nl-NL" dirty="0">
                <a:cs typeface="Calibri"/>
              </a:rPr>
              <a:t>Inzicht in al het vastgoed</a:t>
            </a:r>
          </a:p>
          <a:p>
            <a:pPr lvl="1"/>
            <a:r>
              <a:rPr lang="nl-NL" dirty="0">
                <a:cs typeface="Calibri"/>
              </a:rPr>
              <a:t>Inzicht energieverbruiken en CO2-emissie</a:t>
            </a:r>
          </a:p>
          <a:p>
            <a:pPr lvl="1"/>
            <a:r>
              <a:rPr lang="nl-NL" dirty="0">
                <a:cs typeface="Calibri"/>
              </a:rPr>
              <a:t>Inzicht in maatregelen</a:t>
            </a:r>
          </a:p>
          <a:p>
            <a:pPr lvl="2"/>
            <a:r>
              <a:rPr lang="nl-NL" dirty="0">
                <a:cs typeface="Calibri"/>
              </a:rPr>
              <a:t>Wettelijk erkende maatregelen</a:t>
            </a:r>
          </a:p>
          <a:p>
            <a:pPr lvl="2"/>
            <a:r>
              <a:rPr lang="nl-NL" dirty="0">
                <a:cs typeface="Calibri"/>
              </a:rPr>
              <a:t>Natuurlijke vervangmoment</a:t>
            </a:r>
          </a:p>
          <a:p>
            <a:pPr lvl="1"/>
            <a:endParaRPr lang="nl-NL" dirty="0">
              <a:cs typeface="Calibri"/>
            </a:endParaRPr>
          </a:p>
          <a:p>
            <a:pPr lvl="1"/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59563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2"/>
            <a:ext cx="5945747" cy="2463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b="1" dirty="0">
                <a:cs typeface="Calibri"/>
              </a:rPr>
              <a:t>11.1 Portefeuilleroutekaart Vastgoed</a:t>
            </a:r>
          </a:p>
          <a:p>
            <a:pPr marL="0" indent="0">
              <a:buNone/>
            </a:pPr>
            <a:r>
              <a:rPr lang="nl-NL" sz="2000" dirty="0">
                <a:latin typeface="Calibri" panose="020F0502020204030204" pitchFamily="34" charset="0"/>
                <a:cs typeface="Calibri"/>
              </a:rPr>
              <a:t>	 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Apart:</a:t>
            </a:r>
            <a:r>
              <a:rPr lang="nl-NL" sz="2000" dirty="0">
                <a:latin typeface="Calibri" panose="020F0502020204030204" pitchFamily="34" charset="0"/>
                <a:cs typeface="Calibri"/>
              </a:rPr>
              <a:t>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Borging in het LTOP/MJOP</a:t>
            </a:r>
            <a:endParaRPr lang="nl-NL" sz="2000" i="1" dirty="0">
              <a:cs typeface="Calibri"/>
            </a:endParaRP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11.4 Duurzame bouwmaterialen</a:t>
            </a: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11.5 Duurzaam bouwproces 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A50F9250-AE58-4F9B-B622-E4C57FF71934}"/>
              </a:ext>
            </a:extLst>
          </p:cNvPr>
          <p:cNvSpPr/>
          <p:nvPr/>
        </p:nvSpPr>
        <p:spPr>
          <a:xfrm rot="5400000">
            <a:off x="1483809" y="1698687"/>
            <a:ext cx="289775" cy="275935"/>
          </a:xfrm>
          <a:prstGeom prst="bent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131EA4C7-C0AA-4DC8-90C4-8820ABED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6561" y="2785101"/>
            <a:ext cx="605199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nl-NL" sz="2800" b="1" dirty="0">
                <a:cs typeface="Calibri"/>
              </a:rPr>
              <a:t>Geeft invulling aan:</a:t>
            </a:r>
            <a:endParaRPr lang="nl-NL" b="1" dirty="0">
              <a:cs typeface="Calibri"/>
            </a:endParaRPr>
          </a:p>
          <a:p>
            <a:pPr lvl="1"/>
            <a:r>
              <a:rPr lang="nl-NL" dirty="0">
                <a:cs typeface="Calibri"/>
              </a:rPr>
              <a:t>Klimaatakkoord</a:t>
            </a:r>
          </a:p>
          <a:p>
            <a:pPr lvl="1"/>
            <a:r>
              <a:rPr lang="nl-NL" dirty="0">
                <a:cs typeface="Calibri"/>
              </a:rPr>
              <a:t>Afspraken zorgbranches</a:t>
            </a:r>
          </a:p>
          <a:p>
            <a:pPr lvl="1"/>
            <a:r>
              <a:rPr lang="nl-NL" dirty="0">
                <a:cs typeface="Calibri"/>
              </a:rPr>
              <a:t>EED-plicht</a:t>
            </a:r>
          </a:p>
          <a:p>
            <a:pPr lvl="1"/>
            <a:r>
              <a:rPr lang="nl-NL" dirty="0">
                <a:cs typeface="Calibri"/>
              </a:rPr>
              <a:t>Erkende maatregelen Activiteitenbesluit/BAL</a:t>
            </a:r>
          </a:p>
          <a:p>
            <a:pPr lvl="1"/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5731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2"/>
            <a:ext cx="5945747" cy="2463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b="1" dirty="0">
                <a:cs typeface="Calibri"/>
              </a:rPr>
              <a:t>11.1 Portefeuilleroutekaart Vastgoed</a:t>
            </a:r>
          </a:p>
          <a:p>
            <a:pPr marL="0" indent="0">
              <a:buNone/>
            </a:pPr>
            <a:r>
              <a:rPr lang="nl-NL" sz="2000" dirty="0">
                <a:latin typeface="Calibri" panose="020F0502020204030204" pitchFamily="34" charset="0"/>
                <a:cs typeface="Calibri"/>
              </a:rPr>
              <a:t>	 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Apart:</a:t>
            </a:r>
            <a:r>
              <a:rPr lang="nl-NL" sz="2000" dirty="0">
                <a:latin typeface="Calibri" panose="020F0502020204030204" pitchFamily="34" charset="0"/>
                <a:cs typeface="Calibri"/>
              </a:rPr>
              <a:t>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Borging in het LTOP/MJOP</a:t>
            </a:r>
            <a:endParaRPr lang="nl-NL" sz="2000" i="1" dirty="0">
              <a:cs typeface="Calibri"/>
            </a:endParaRP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11.4 Duurzame bouwmaterialen</a:t>
            </a: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11.5 Duurzaam bouwproces 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A50F9250-AE58-4F9B-B622-E4C57FF71934}"/>
              </a:ext>
            </a:extLst>
          </p:cNvPr>
          <p:cNvSpPr/>
          <p:nvPr/>
        </p:nvSpPr>
        <p:spPr>
          <a:xfrm rot="5400000">
            <a:off x="1483809" y="1698687"/>
            <a:ext cx="289775" cy="275935"/>
          </a:xfrm>
          <a:prstGeom prst="bent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131EA4C7-C0AA-4DC8-90C4-8820ABED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463" y="3755998"/>
            <a:ext cx="3856147" cy="1410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B0F0"/>
                </a:solidFill>
                <a:cs typeface="Calibri"/>
              </a:rPr>
              <a:t>Inleveren t.b.v. </a:t>
            </a:r>
          </a:p>
          <a:p>
            <a:pPr marL="0" indent="0">
              <a:buNone/>
            </a:pPr>
            <a:r>
              <a:rPr lang="nl-NL" dirty="0">
                <a:solidFill>
                  <a:srgbClr val="00B0F0"/>
                </a:solidFill>
                <a:cs typeface="Calibri"/>
              </a:rPr>
              <a:t>Sectoranalyse = 1 juli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1D1279CC-7FFB-4C41-8E7B-325AF362C92E}"/>
              </a:ext>
            </a:extLst>
          </p:cNvPr>
          <p:cNvSpPr txBox="1">
            <a:spLocks/>
          </p:cNvSpPr>
          <p:nvPr/>
        </p:nvSpPr>
        <p:spPr>
          <a:xfrm>
            <a:off x="5098961" y="2937501"/>
            <a:ext cx="6051997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nl-NL" sz="2800" b="1" dirty="0">
                <a:cs typeface="Calibri"/>
              </a:rPr>
              <a:t>Hoe voldoe je aan eis?:</a:t>
            </a:r>
            <a:endParaRPr lang="nl-NL" b="1" dirty="0">
              <a:cs typeface="Calibri"/>
            </a:endParaRPr>
          </a:p>
          <a:p>
            <a:pPr lvl="1"/>
            <a:r>
              <a:rPr lang="nl-NL" dirty="0">
                <a:cs typeface="Calibri"/>
              </a:rPr>
              <a:t>CARE: </a:t>
            </a:r>
          </a:p>
          <a:p>
            <a:pPr lvl="2"/>
            <a:r>
              <a:rPr lang="nl-NL" dirty="0">
                <a:cs typeface="Calibri"/>
              </a:rPr>
              <a:t>Lees Handleiding Care EVZ</a:t>
            </a:r>
          </a:p>
          <a:p>
            <a:pPr lvl="2"/>
            <a:r>
              <a:rPr lang="nl-NL" dirty="0">
                <a:cs typeface="Calibri"/>
              </a:rPr>
              <a:t>Maak: CO2-reductietool (of andere tool)</a:t>
            </a:r>
          </a:p>
          <a:p>
            <a:pPr lvl="2"/>
            <a:r>
              <a:rPr lang="nl-NL" dirty="0">
                <a:cs typeface="Calibri"/>
              </a:rPr>
              <a:t>Maak: </a:t>
            </a:r>
            <a:r>
              <a:rPr lang="nl-NL" dirty="0" err="1">
                <a:cs typeface="Calibri"/>
              </a:rPr>
              <a:t>Bestuursoplegger</a:t>
            </a:r>
            <a:endParaRPr lang="nl-NL" dirty="0">
              <a:cs typeface="Calibri"/>
            </a:endParaRPr>
          </a:p>
          <a:p>
            <a:pPr lvl="1"/>
            <a:r>
              <a:rPr lang="nl-NL" dirty="0">
                <a:cs typeface="Calibri"/>
              </a:rPr>
              <a:t>CURE: </a:t>
            </a:r>
          </a:p>
          <a:p>
            <a:pPr lvl="2"/>
            <a:r>
              <a:rPr lang="nl-NL" dirty="0">
                <a:cs typeface="Calibri"/>
              </a:rPr>
              <a:t>Lees: Handleiding Cure (toelichting) EVZ</a:t>
            </a:r>
          </a:p>
          <a:p>
            <a:pPr lvl="2"/>
            <a:r>
              <a:rPr lang="nl-NL" dirty="0">
                <a:cs typeface="Calibri"/>
              </a:rPr>
              <a:t>Maak: Invulformat Routekaart Cure</a:t>
            </a:r>
          </a:p>
          <a:p>
            <a:pPr lvl="1"/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033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2F43FF7A-D30A-48BA-A0E1-98BA6426D34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770A388-45D3-4961-A81D-371F6B422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44" y="0"/>
            <a:ext cx="10224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084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2"/>
            <a:ext cx="5945747" cy="2463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b="1" dirty="0">
                <a:cs typeface="Calibri"/>
              </a:rPr>
              <a:t>11.1 Portefeuilleroutekaart Vastgoed</a:t>
            </a:r>
          </a:p>
          <a:p>
            <a:pPr marL="0" indent="0">
              <a:buNone/>
            </a:pPr>
            <a:r>
              <a:rPr lang="nl-NL" sz="2000" dirty="0">
                <a:latin typeface="Calibri" panose="020F0502020204030204" pitchFamily="34" charset="0"/>
                <a:cs typeface="Calibri"/>
              </a:rPr>
              <a:t>	 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Apart:</a:t>
            </a:r>
            <a:r>
              <a:rPr lang="nl-NL" sz="2000" dirty="0">
                <a:latin typeface="Calibri" panose="020F0502020204030204" pitchFamily="34" charset="0"/>
                <a:cs typeface="Calibri"/>
              </a:rPr>
              <a:t>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Borging in het LTOP/MJOP</a:t>
            </a:r>
            <a:endParaRPr lang="nl-NL" sz="2000" i="1" dirty="0">
              <a:cs typeface="Calibri"/>
            </a:endParaRP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11.4 Duurzame bouwmaterialen</a:t>
            </a:r>
          </a:p>
          <a:p>
            <a:r>
              <a:rPr lang="nl-NL" sz="2000" dirty="0">
                <a:solidFill>
                  <a:schemeClr val="bg1">
                    <a:lumMod val="65000"/>
                  </a:schemeClr>
                </a:solidFill>
                <a:cs typeface="Calibri"/>
              </a:rPr>
              <a:t>11.5 Duurzaam bouwproces 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A50F9250-AE58-4F9B-B622-E4C57FF71934}"/>
              </a:ext>
            </a:extLst>
          </p:cNvPr>
          <p:cNvSpPr/>
          <p:nvPr/>
        </p:nvSpPr>
        <p:spPr>
          <a:xfrm rot="5400000">
            <a:off x="1483809" y="1698687"/>
            <a:ext cx="289775" cy="275935"/>
          </a:xfrm>
          <a:prstGeom prst="bent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807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1"/>
            <a:ext cx="5945747" cy="47365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11.1 Portefeuilleroutekaart Vastgoed</a:t>
            </a:r>
          </a:p>
          <a:p>
            <a:pPr marL="0" indent="0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	  </a:t>
            </a:r>
            <a:r>
              <a:rPr lang="nl-NL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Apart: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nl-NL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Borging in het LTOP/MJOP</a:t>
            </a:r>
            <a:endParaRPr lang="nl-NL" sz="16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nl-NL" b="1" dirty="0">
                <a:cs typeface="Calibri"/>
              </a:rPr>
              <a:t>11.4 Duurzame bouwmaterialen</a:t>
            </a:r>
          </a:p>
          <a:p>
            <a:r>
              <a:rPr lang="nl-NL" b="1" dirty="0">
                <a:cs typeface="Calibri"/>
              </a:rPr>
              <a:t>11.5 Duurzaam bouwproces 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A50F9250-AE58-4F9B-B622-E4C57FF71934}"/>
              </a:ext>
            </a:extLst>
          </p:cNvPr>
          <p:cNvSpPr/>
          <p:nvPr/>
        </p:nvSpPr>
        <p:spPr>
          <a:xfrm rot="5400000">
            <a:off x="1539731" y="1662082"/>
            <a:ext cx="252943" cy="196403"/>
          </a:xfrm>
          <a:prstGeom prst="bent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567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1"/>
            <a:ext cx="5945747" cy="53740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11.1 Portefeuilleroutekaart Vastgoed</a:t>
            </a:r>
          </a:p>
          <a:p>
            <a:pPr marL="0" indent="0">
              <a:buNone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	  </a:t>
            </a:r>
            <a:r>
              <a:rPr lang="nl-NL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Apart:</a:t>
            </a: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nl-NL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/>
              </a:rPr>
              <a:t>Borging in het LTOP/MJOP</a:t>
            </a:r>
            <a:endParaRPr lang="nl-NL" sz="16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nl-NL" b="1" dirty="0">
                <a:cs typeface="Calibri"/>
              </a:rPr>
              <a:t>11.4 Duurzame bouwmaterialen</a:t>
            </a:r>
          </a:p>
          <a:p>
            <a:pPr lvl="1"/>
            <a:r>
              <a:rPr lang="nl-NL" b="1" dirty="0">
                <a:solidFill>
                  <a:srgbClr val="00B0F0"/>
                </a:solidFill>
                <a:cs typeface="Calibri"/>
              </a:rPr>
              <a:t>Toepassen van MPG-berekening voor score van duurzaamheid materialen</a:t>
            </a:r>
          </a:p>
          <a:p>
            <a:pPr lvl="1"/>
            <a:r>
              <a:rPr lang="nl-NL" b="1" dirty="0">
                <a:solidFill>
                  <a:srgbClr val="00B0F0"/>
                </a:solidFill>
                <a:cs typeface="Calibri"/>
              </a:rPr>
              <a:t>Invulling: diverse rekentools</a:t>
            </a:r>
            <a:endParaRPr lang="nl-NL" b="1" dirty="0">
              <a:cs typeface="Calibri"/>
            </a:endParaRPr>
          </a:p>
          <a:p>
            <a:endParaRPr lang="nl-NL" b="1" dirty="0">
              <a:cs typeface="Calibri"/>
            </a:endParaRPr>
          </a:p>
          <a:p>
            <a:r>
              <a:rPr lang="nl-NL" b="1" dirty="0">
                <a:cs typeface="Calibri"/>
              </a:rPr>
              <a:t>11.5 Duurzaam bouwproces </a:t>
            </a:r>
          </a:p>
          <a:p>
            <a:pPr lvl="1"/>
            <a:r>
              <a:rPr lang="nl-NL" b="1" dirty="0">
                <a:solidFill>
                  <a:srgbClr val="00B0F0"/>
                </a:solidFill>
                <a:cs typeface="Calibri"/>
              </a:rPr>
              <a:t>Beleid doelstellingen nieuw/verbouw: </a:t>
            </a:r>
            <a:br>
              <a:rPr lang="nl-NL" b="1" dirty="0">
                <a:solidFill>
                  <a:srgbClr val="00B0F0"/>
                </a:solidFill>
                <a:cs typeface="Calibri"/>
              </a:rPr>
            </a:br>
            <a:r>
              <a:rPr lang="nl-NL" b="1" dirty="0">
                <a:solidFill>
                  <a:srgbClr val="00B0F0"/>
                </a:solidFill>
                <a:cs typeface="Calibri"/>
              </a:rPr>
              <a:t>Energie, milieuprestatie, bouwproces</a:t>
            </a:r>
          </a:p>
          <a:p>
            <a:pPr lvl="1"/>
            <a:r>
              <a:rPr lang="nl-NL" b="1" dirty="0">
                <a:solidFill>
                  <a:srgbClr val="00B0F0"/>
                </a:solidFill>
                <a:cs typeface="Calibri"/>
              </a:rPr>
              <a:t>Invulling: BREEAM of GPR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A50F9250-AE58-4F9B-B622-E4C57FF71934}"/>
              </a:ext>
            </a:extLst>
          </p:cNvPr>
          <p:cNvSpPr/>
          <p:nvPr/>
        </p:nvSpPr>
        <p:spPr>
          <a:xfrm rot="5400000">
            <a:off x="1539731" y="1662082"/>
            <a:ext cx="252943" cy="196403"/>
          </a:xfrm>
          <a:prstGeom prst="bent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36E6B13-974D-427A-93A6-221AADC48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93" y="4956941"/>
            <a:ext cx="1208147" cy="73831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9A7942B-BF94-444A-AF24-B13E61FB36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374" y="4956941"/>
            <a:ext cx="1217834" cy="738312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CCE3CF97-10D9-4D67-BEA3-5A2C327CC4EE}"/>
              </a:ext>
            </a:extLst>
          </p:cNvPr>
          <p:cNvSpPr/>
          <p:nvPr/>
        </p:nvSpPr>
        <p:spPr>
          <a:xfrm>
            <a:off x="7527057" y="2210152"/>
            <a:ext cx="2664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339933"/>
                </a:solidFill>
                <a:cs typeface="Calibri"/>
              </a:rPr>
              <a:t>Extra:</a:t>
            </a:r>
          </a:p>
          <a:p>
            <a:r>
              <a:rPr lang="nl-NL" sz="3600" b="1" dirty="0">
                <a:solidFill>
                  <a:srgbClr val="339933"/>
                </a:solidFill>
                <a:cs typeface="Calibri"/>
              </a:rPr>
              <a:t>Alle niveaus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1664E9B-67F6-49E8-BD47-0A7AFC3D3BF4}"/>
              </a:ext>
            </a:extLst>
          </p:cNvPr>
          <p:cNvSpPr/>
          <p:nvPr/>
        </p:nvSpPr>
        <p:spPr>
          <a:xfrm>
            <a:off x="7314384" y="4255746"/>
            <a:ext cx="2664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Verplicht: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1"/>
            <a:ext cx="9957517" cy="53740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nl-NL" sz="3200" b="1" dirty="0">
                <a:solidFill>
                  <a:srgbClr val="FF0000"/>
                </a:solidFill>
              </a:rPr>
              <a:t>Milieumanagement</a:t>
            </a:r>
          </a:p>
          <a:p>
            <a:pPr marL="457200" lvl="1" indent="0">
              <a:buNone/>
            </a:pPr>
            <a:endParaRPr lang="nl-NL" sz="3200" b="1" dirty="0">
              <a:solidFill>
                <a:srgbClr val="FF0000"/>
              </a:solidFill>
            </a:endParaRPr>
          </a:p>
          <a:p>
            <a:pPr lvl="1"/>
            <a:r>
              <a:rPr lang="nl-NL" b="1" dirty="0"/>
              <a:t>Verplaatsing 3 eisen</a:t>
            </a:r>
          </a:p>
          <a:p>
            <a:pPr lvl="1"/>
            <a:r>
              <a:rPr lang="nl-NL" b="1" dirty="0"/>
              <a:t>Verder geen wijzigingen</a:t>
            </a:r>
          </a:p>
        </p:txBody>
      </p:sp>
    </p:spTree>
    <p:extLst>
      <p:ext uri="{BB962C8B-B14F-4D97-AF65-F5344CB8AC3E}">
        <p14:creationId xmlns:p14="http://schemas.microsoft.com/office/powerpoint/2010/main" val="2615527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783463" y="807761"/>
            <a:ext cx="9957517" cy="53740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nl-NL" sz="3200" b="1" dirty="0">
                <a:solidFill>
                  <a:srgbClr val="FF0000"/>
                </a:solidFill>
              </a:rPr>
              <a:t>2. Energie</a:t>
            </a:r>
          </a:p>
          <a:p>
            <a:pPr marL="457200" lvl="1" indent="0">
              <a:buNone/>
            </a:pPr>
            <a:endParaRPr lang="nl-NL" sz="3200" b="1" dirty="0">
              <a:solidFill>
                <a:srgbClr val="FF0000"/>
              </a:solidFill>
            </a:endParaRPr>
          </a:p>
          <a:p>
            <a:pPr lvl="1"/>
            <a:r>
              <a:rPr lang="nl-NL" b="1" dirty="0"/>
              <a:t>Verplaatsing 2 eisen</a:t>
            </a:r>
            <a:br>
              <a:rPr lang="nl-NL" b="1" dirty="0"/>
            </a:br>
            <a:endParaRPr lang="nl-NL" b="1" dirty="0"/>
          </a:p>
          <a:p>
            <a:pPr lvl="1"/>
            <a:r>
              <a:rPr lang="nl-NL" b="1" dirty="0"/>
              <a:t>Uitbreiding eis Energiebeheer en registratie (voorheen 2.3)</a:t>
            </a:r>
          </a:p>
          <a:p>
            <a:pPr lvl="2"/>
            <a:r>
              <a:rPr lang="nl-NL" b="1" dirty="0">
                <a:solidFill>
                  <a:srgbClr val="00B0F0"/>
                </a:solidFill>
              </a:rPr>
              <a:t>Niet alleen installeren van GBS/EBS (erkende maatregel), maar ook jaarlijkse analyse met verklaring van afwijkingen. </a:t>
            </a:r>
            <a:r>
              <a:rPr lang="nl-NL" b="1" u="sng" dirty="0">
                <a:solidFill>
                  <a:srgbClr val="00B0F0"/>
                </a:solidFill>
              </a:rPr>
              <a:t>PD</a:t>
            </a:r>
            <a:r>
              <a:rPr lang="nl-NL" b="1" u="sng" dirty="0">
                <a:solidFill>
                  <a:srgbClr val="FF0000"/>
                </a:solidFill>
              </a:rPr>
              <a:t>CA</a:t>
            </a:r>
            <a:br>
              <a:rPr lang="nl-NL" b="1" u="sng" dirty="0">
                <a:solidFill>
                  <a:srgbClr val="FF0000"/>
                </a:solidFill>
              </a:rPr>
            </a:br>
            <a:endParaRPr lang="nl-NL" b="1" u="sng" dirty="0">
              <a:solidFill>
                <a:srgbClr val="FF0000"/>
              </a:solidFill>
            </a:endParaRPr>
          </a:p>
          <a:p>
            <a:pPr lvl="1"/>
            <a:r>
              <a:rPr lang="nl-NL" b="1" dirty="0"/>
              <a:t>Uitbreiding eis EPBD (voorheen 2.4)</a:t>
            </a:r>
          </a:p>
          <a:p>
            <a:pPr lvl="2"/>
            <a:r>
              <a:rPr lang="nl-NL" b="1" dirty="0">
                <a:solidFill>
                  <a:srgbClr val="00B0F0"/>
                </a:solidFill>
              </a:rPr>
              <a:t>Niet alleen koeling, maar ook verwarming valt hier nu onder. Definitief op ‘</a:t>
            </a:r>
            <a:r>
              <a:rPr lang="nl-NL" b="1" dirty="0" err="1">
                <a:solidFill>
                  <a:srgbClr val="00B0F0"/>
                </a:solidFill>
              </a:rPr>
              <a:t>systeem-niveau</a:t>
            </a:r>
            <a:r>
              <a:rPr lang="nl-NL" b="1" dirty="0">
                <a:solidFill>
                  <a:srgbClr val="00B0F0"/>
                </a:solidFill>
              </a:rPr>
              <a:t>’, m.a.w. split unit airco’s niet bij elkaar optellen. </a:t>
            </a:r>
          </a:p>
          <a:p>
            <a:pPr lvl="1"/>
            <a:r>
              <a:rPr lang="nl-NL" b="1" dirty="0"/>
              <a:t>Duurzame elektriciteit inkoop is extra geworden</a:t>
            </a:r>
          </a:p>
          <a:p>
            <a:pPr marL="914400" lvl="2" indent="0">
              <a:buNone/>
            </a:pPr>
            <a:r>
              <a:rPr lang="nl-NL" b="1" dirty="0">
                <a:solidFill>
                  <a:srgbClr val="00B0F0"/>
                </a:solidFill>
              </a:rPr>
              <a:t> </a:t>
            </a:r>
            <a:endParaRPr lang="nl-NL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7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7605DDF8-A75A-43FB-A35D-FF0D9AF48E0B}"/>
              </a:ext>
            </a:extLst>
          </p:cNvPr>
          <p:cNvSpPr txBox="1">
            <a:spLocks/>
          </p:cNvSpPr>
          <p:nvPr/>
        </p:nvSpPr>
        <p:spPr>
          <a:xfrm>
            <a:off x="442913" y="1808163"/>
            <a:ext cx="1130617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Nieuwe eisen Milieuthermometer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Sectoranalyse Routekaarten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De routekaart in de praktijk: zorginstelling SGL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AAD42C09-3416-4C7B-9435-2D3531ED365E}"/>
              </a:ext>
            </a:extLst>
          </p:cNvPr>
          <p:cNvSpPr txBox="1">
            <a:spLocks/>
          </p:cNvSpPr>
          <p:nvPr/>
        </p:nvSpPr>
        <p:spPr>
          <a:xfrm>
            <a:off x="442912" y="873124"/>
            <a:ext cx="11307600" cy="8270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9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94014-8E49-4CB5-8FFC-9FBC3B02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2"/>
                </a:solidFill>
              </a:rPr>
              <a:t>Energie &amp; CO2 zijn ‘hot-item’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nl-NL" dirty="0">
                <a:cs typeface="Calibri"/>
              </a:rPr>
              <a:t>Grote rol in nieuwe versie</a:t>
            </a:r>
          </a:p>
          <a:p>
            <a:pPr lvl="1"/>
            <a:r>
              <a:rPr lang="nl-NL" dirty="0">
                <a:cs typeface="Calibri"/>
              </a:rPr>
              <a:t>Speerpunt 1 – Landelijke Green Deal Zorg</a:t>
            </a:r>
          </a:p>
          <a:p>
            <a:pPr lvl="1"/>
            <a:r>
              <a:rPr lang="nl-NL" dirty="0">
                <a:cs typeface="Calibri"/>
              </a:rPr>
              <a:t>Concrete stappen gezet </a:t>
            </a:r>
          </a:p>
          <a:p>
            <a:pPr lvl="1"/>
            <a:r>
              <a:rPr lang="nl-NL" dirty="0">
                <a:cs typeface="Calibri"/>
              </a:rPr>
              <a:t>Circulair bouwen nog lastig</a:t>
            </a:r>
          </a:p>
          <a:p>
            <a:pPr lvl="1"/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294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94014-8E49-4CB5-8FFC-9FBC3B02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2"/>
                </a:solidFill>
              </a:rPr>
              <a:t>Verbetermethode PDCA 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EE4CEA93-25D7-4E7E-A471-95A5AF1D9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529311"/>
              </p:ext>
            </p:extLst>
          </p:nvPr>
        </p:nvGraphicFramePr>
        <p:xfrm>
          <a:off x="1002323" y="1690688"/>
          <a:ext cx="9407770" cy="3748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28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51" y="331676"/>
            <a:ext cx="3849710" cy="558616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r>
              <a:rPr lang="nl-NL" b="1" dirty="0"/>
              <a:t>Oude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Bodem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Hinder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Innovatie</a:t>
            </a:r>
          </a:p>
          <a:p>
            <a:pPr marL="1371600" lvl="2" indent="-457200">
              <a:buFont typeface="+mj-lt"/>
              <a:buAutoNum type="arabicPeriod"/>
            </a:pPr>
            <a:endParaRPr lang="nl-NL" dirty="0"/>
          </a:p>
          <a:p>
            <a:pPr marL="914400" lvl="2" indent="0"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222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51" y="331676"/>
            <a:ext cx="3849710" cy="558616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r>
              <a:rPr lang="nl-NL" b="1" dirty="0"/>
              <a:t>Oude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Bodem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Hinder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Innovatie</a:t>
            </a:r>
          </a:p>
          <a:p>
            <a:pPr marL="1371600" lvl="2" indent="-457200">
              <a:buFont typeface="+mj-lt"/>
              <a:buAutoNum type="arabicPeriod"/>
            </a:pPr>
            <a:endParaRPr lang="nl-NL" dirty="0"/>
          </a:p>
          <a:p>
            <a:pPr marL="914400" lvl="2" indent="0">
              <a:buNone/>
            </a:pPr>
            <a:endParaRPr lang="nl-NL" dirty="0">
              <a:cs typeface="Calibri"/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D090BB6-3181-40BC-A427-FD8697B7AB9D}"/>
              </a:ext>
            </a:extLst>
          </p:cNvPr>
          <p:cNvSpPr txBox="1">
            <a:spLocks/>
          </p:cNvSpPr>
          <p:nvPr/>
        </p:nvSpPr>
        <p:spPr>
          <a:xfrm>
            <a:off x="3793903" y="331675"/>
            <a:ext cx="5498204" cy="56441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b="1" dirty="0"/>
              <a:t>Nieuwe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Water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Bodem &amp; 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Afval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Hinder</a:t>
            </a:r>
            <a:br>
              <a:rPr lang="nl-NL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 err="1">
                <a:solidFill>
                  <a:srgbClr val="00B050"/>
                </a:solidFill>
              </a:rPr>
              <a:t>Healing</a:t>
            </a:r>
            <a:r>
              <a:rPr lang="nl-NL" b="1" dirty="0">
                <a:solidFill>
                  <a:srgbClr val="00B050"/>
                </a:solidFill>
              </a:rPr>
              <a:t> Environment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Groene Medici</a:t>
            </a:r>
            <a:br>
              <a:rPr lang="nl-NL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Innovatie</a:t>
            </a:r>
          </a:p>
          <a:p>
            <a:pPr marL="1371600" lvl="2" indent="-457200">
              <a:buFont typeface="+mj-lt"/>
              <a:buAutoNum type="arabicPeriod"/>
            </a:pPr>
            <a:endParaRPr lang="nl-NL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558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51" y="331676"/>
            <a:ext cx="3849710" cy="558616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r>
              <a:rPr lang="nl-NL" b="1" dirty="0"/>
              <a:t>Oude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Bodem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Hinder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Innovatie</a:t>
            </a:r>
          </a:p>
          <a:p>
            <a:pPr marL="1371600" lvl="2" indent="-457200">
              <a:buFont typeface="+mj-lt"/>
              <a:buAutoNum type="arabicPeriod"/>
            </a:pPr>
            <a:endParaRPr lang="nl-NL" dirty="0"/>
          </a:p>
          <a:p>
            <a:pPr marL="914400" lvl="2" indent="0">
              <a:buNone/>
            </a:pPr>
            <a:endParaRPr lang="nl-NL" dirty="0">
              <a:cs typeface="Calibri"/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D090BB6-3181-40BC-A427-FD8697B7AB9D}"/>
              </a:ext>
            </a:extLst>
          </p:cNvPr>
          <p:cNvSpPr txBox="1">
            <a:spLocks/>
          </p:cNvSpPr>
          <p:nvPr/>
        </p:nvSpPr>
        <p:spPr>
          <a:xfrm>
            <a:off x="3793903" y="331675"/>
            <a:ext cx="5498204" cy="56441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b="1" dirty="0"/>
              <a:t>Nieuwe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Management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Energie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Water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Bodem &amp; 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Afval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Hinder</a:t>
            </a:r>
            <a:br>
              <a:rPr lang="nl-NL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Vastgoed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 err="1">
                <a:solidFill>
                  <a:srgbClr val="00B050"/>
                </a:solidFill>
              </a:rPr>
              <a:t>Healing</a:t>
            </a:r>
            <a:r>
              <a:rPr lang="nl-NL" b="1" dirty="0">
                <a:solidFill>
                  <a:srgbClr val="00B050"/>
                </a:solidFill>
              </a:rPr>
              <a:t> Environment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Groene Medici</a:t>
            </a:r>
            <a:br>
              <a:rPr lang="nl-NL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Innovatie</a:t>
            </a:r>
          </a:p>
          <a:p>
            <a:pPr marL="1371600" lvl="2" indent="-457200">
              <a:buFont typeface="+mj-lt"/>
              <a:buAutoNum type="arabicPeriod"/>
            </a:pPr>
            <a:endParaRPr lang="nl-NL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52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94014-8E49-4CB5-8FFC-9FBC3B02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2"/>
                </a:solidFill>
              </a:rPr>
              <a:t>Harmonisering ‘PLAN’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9289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Milieumanagement</a:t>
            </a:r>
            <a:r>
              <a:rPr lang="nl-NL" b="1" dirty="0"/>
              <a:t> </a:t>
            </a:r>
          </a:p>
          <a:p>
            <a:pPr lvl="2"/>
            <a:r>
              <a:rPr lang="nl-NL" dirty="0"/>
              <a:t>1.3 - De routekaart CO2 reductie</a:t>
            </a:r>
          </a:p>
          <a:p>
            <a:pPr lvl="2"/>
            <a:r>
              <a:rPr lang="nl-NL" dirty="0"/>
              <a:t>1.5 – Duurzaam vastgoedbeleid</a:t>
            </a:r>
          </a:p>
          <a:p>
            <a:pPr lvl="2"/>
            <a:r>
              <a:rPr lang="nl-NL" dirty="0"/>
              <a:t>1.8 - Energiebesparingsplan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Energie</a:t>
            </a:r>
          </a:p>
          <a:p>
            <a:pPr lvl="2"/>
            <a:r>
              <a:rPr lang="nl-NL" dirty="0"/>
              <a:t>2.1 - Overzicht vastgoed</a:t>
            </a:r>
          </a:p>
          <a:p>
            <a:pPr lvl="2"/>
            <a:r>
              <a:rPr lang="nl-NL" dirty="0"/>
              <a:t>2.2 - Erkende maatregelen. </a:t>
            </a:r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992EBD64-7281-4601-A05C-C0EEA27993CC}"/>
              </a:ext>
            </a:extLst>
          </p:cNvPr>
          <p:cNvSpPr/>
          <p:nvPr/>
        </p:nvSpPr>
        <p:spPr>
          <a:xfrm>
            <a:off x="5453129" y="1907706"/>
            <a:ext cx="579549" cy="2374520"/>
          </a:xfrm>
          <a:prstGeom prst="rightBrac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6334259" y="2359668"/>
            <a:ext cx="4892899" cy="16416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sz="2000" dirty="0">
                <a:cs typeface="Calibri"/>
              </a:rPr>
              <a:t>11.1 Portefeuilleroutekaart Vastgoed</a:t>
            </a:r>
          </a:p>
          <a:p>
            <a:r>
              <a:rPr lang="nl-NL" sz="2000" dirty="0">
                <a:cs typeface="Calibri"/>
              </a:rPr>
              <a:t>11.4 Duurzame bouwmaterialen</a:t>
            </a:r>
          </a:p>
          <a:p>
            <a:r>
              <a:rPr lang="nl-NL" sz="2000" dirty="0">
                <a:cs typeface="Calibri"/>
              </a:rPr>
              <a:t>11.5 Duurzaam bouwproces 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25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94014-8E49-4CB5-8FFC-9FBC3B02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accent2"/>
                </a:solidFill>
              </a:rPr>
              <a:t>Harmonisering ‘PLAN’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9289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Milieumanagement</a:t>
            </a:r>
            <a:r>
              <a:rPr lang="nl-NL" b="1" dirty="0"/>
              <a:t> </a:t>
            </a:r>
          </a:p>
          <a:p>
            <a:pPr lvl="2"/>
            <a:r>
              <a:rPr lang="nl-NL" dirty="0"/>
              <a:t>1.3 - De routekaart CO2 reductie</a:t>
            </a:r>
          </a:p>
          <a:p>
            <a:pPr lvl="2"/>
            <a:r>
              <a:rPr lang="nl-NL" dirty="0"/>
              <a:t>1.5 – Duurzaam vastgoedbeleid</a:t>
            </a:r>
          </a:p>
          <a:p>
            <a:pPr lvl="2"/>
            <a:r>
              <a:rPr lang="nl-NL" dirty="0"/>
              <a:t>1.8 - Energiebesparingsplan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Energie</a:t>
            </a:r>
          </a:p>
          <a:p>
            <a:pPr lvl="2"/>
            <a:r>
              <a:rPr lang="nl-NL" dirty="0"/>
              <a:t>2.1 - Overzicht vastgoed</a:t>
            </a:r>
          </a:p>
          <a:p>
            <a:pPr lvl="2"/>
            <a:r>
              <a:rPr lang="nl-NL" dirty="0"/>
              <a:t>2.2 - Erkende maatregelen. </a:t>
            </a:r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992EBD64-7281-4601-A05C-C0EEA27993CC}"/>
              </a:ext>
            </a:extLst>
          </p:cNvPr>
          <p:cNvSpPr/>
          <p:nvPr/>
        </p:nvSpPr>
        <p:spPr>
          <a:xfrm>
            <a:off x="5454202" y="1914745"/>
            <a:ext cx="579549" cy="2374520"/>
          </a:xfrm>
          <a:prstGeom prst="rightBrac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6334259" y="2359667"/>
            <a:ext cx="4892899" cy="22058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b="1" dirty="0">
                <a:solidFill>
                  <a:srgbClr val="FF0000"/>
                </a:solidFill>
                <a:cs typeface="Calibri"/>
              </a:rPr>
              <a:t>11. Vastgoed</a:t>
            </a:r>
          </a:p>
          <a:p>
            <a:r>
              <a:rPr lang="nl-NL" sz="2000" dirty="0">
                <a:cs typeface="Calibri"/>
              </a:rPr>
              <a:t>11.1 Portefeuilleroutekaart Vastgoed</a:t>
            </a:r>
          </a:p>
          <a:p>
            <a:pPr marL="0" indent="0">
              <a:buNone/>
            </a:pPr>
            <a:r>
              <a:rPr lang="nl-NL" sz="2000" dirty="0">
                <a:latin typeface="Calibri" panose="020F0502020204030204" pitchFamily="34" charset="0"/>
                <a:cs typeface="Calibri"/>
              </a:rPr>
              <a:t>	 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Apart:</a:t>
            </a:r>
            <a:r>
              <a:rPr lang="nl-NL" sz="2000" dirty="0">
                <a:latin typeface="Calibri" panose="020F0502020204030204" pitchFamily="34" charset="0"/>
                <a:cs typeface="Calibri"/>
              </a:rPr>
              <a:t> </a:t>
            </a:r>
            <a:r>
              <a:rPr lang="nl-NL" sz="2000" i="1" dirty="0">
                <a:latin typeface="Calibri" panose="020F0502020204030204" pitchFamily="34" charset="0"/>
                <a:cs typeface="Calibri"/>
              </a:rPr>
              <a:t>Borging in het LTOP/MJOP</a:t>
            </a:r>
            <a:endParaRPr lang="nl-NL" sz="2000" i="1" dirty="0">
              <a:cs typeface="Calibri"/>
            </a:endParaRPr>
          </a:p>
          <a:p>
            <a:r>
              <a:rPr lang="nl-NL" sz="2000" dirty="0">
                <a:cs typeface="Calibri"/>
              </a:rPr>
              <a:t>11.4 Duurzame bouwmaterialen</a:t>
            </a:r>
          </a:p>
          <a:p>
            <a:r>
              <a:rPr lang="nl-NL" sz="2000" dirty="0">
                <a:cs typeface="Calibri"/>
              </a:rPr>
              <a:t>11.5 Duurzaam bouwproces 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A50F9250-AE58-4F9B-B622-E4C57FF71934}"/>
              </a:ext>
            </a:extLst>
          </p:cNvPr>
          <p:cNvSpPr/>
          <p:nvPr/>
        </p:nvSpPr>
        <p:spPr>
          <a:xfrm rot="5400000">
            <a:off x="7098998" y="3186197"/>
            <a:ext cx="289775" cy="275935"/>
          </a:xfrm>
          <a:prstGeom prst="bent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200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03403830E4E41A8D506B04CD0D0A0" ma:contentTypeVersion="6" ma:contentTypeDescription="Een nieuw document maken." ma:contentTypeScope="" ma:versionID="4eb59e7de1ac5c134cd0a7d47cc93793">
  <xsd:schema xmlns:xsd="http://www.w3.org/2001/XMLSchema" xmlns:xs="http://www.w3.org/2001/XMLSchema" xmlns:p="http://schemas.microsoft.com/office/2006/metadata/properties" xmlns:ns2="ae62efd3-90a7-4cd8-9f7d-9c945839b49b" targetNamespace="http://schemas.microsoft.com/office/2006/metadata/properties" ma:root="true" ma:fieldsID="de0989c0b2e82ef2d761dd919a5eee47" ns2:_="">
    <xsd:import namespace="ae62efd3-90a7-4cd8-9f7d-9c945839b4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2efd3-90a7-4cd8-9f7d-9c945839b4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1E29E-7F97-4099-BE38-6E04502BF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62efd3-90a7-4cd8-9f7d-9c945839b4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14A0FE-C5F5-4E67-BC3D-ED75B95E9398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ae62efd3-90a7-4cd8-9f7d-9c945839b49b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C0BD67-2822-4DCA-8520-0D452F88D4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670</Words>
  <Application>Microsoft Office PowerPoint</Application>
  <PresentationFormat>Breedbeeld</PresentationFormat>
  <Paragraphs>244</Paragraphs>
  <Slides>18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Kantoorthema</vt:lpstr>
      <vt:lpstr>Energie &amp; Vastgoed</vt:lpstr>
      <vt:lpstr>PowerPoint-presentatie</vt:lpstr>
      <vt:lpstr>Energie &amp; CO2 zijn ‘hot-item’</vt:lpstr>
      <vt:lpstr>Verbetermethode PDCA </vt:lpstr>
      <vt:lpstr>PowerPoint-presentatie</vt:lpstr>
      <vt:lpstr>PowerPoint-presentatie</vt:lpstr>
      <vt:lpstr>PowerPoint-presentatie</vt:lpstr>
      <vt:lpstr>Harmonisering ‘PLAN’</vt:lpstr>
      <vt:lpstr>Harmonisering ‘PLAN’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Anne-marije Scheffe</dc:creator>
  <cp:lastModifiedBy>Judith de Bree (Stimular)</cp:lastModifiedBy>
  <cp:revision>118</cp:revision>
  <dcterms:created xsi:type="dcterms:W3CDTF">2020-12-09T15:25:13Z</dcterms:created>
  <dcterms:modified xsi:type="dcterms:W3CDTF">2021-07-01T13:11:26Z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0x0101004A903403830E4E41A8D506B04CD0D0A0</vt:lpwstr>
  </property>
</Properties>
</file>