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8" r:id="rId6"/>
    <p:sldId id="261" r:id="rId7"/>
    <p:sldId id="264" r:id="rId8"/>
    <p:sldId id="287" r:id="rId9"/>
    <p:sldId id="262" r:id="rId10"/>
    <p:sldId id="281" r:id="rId11"/>
    <p:sldId id="291" r:id="rId12"/>
    <p:sldId id="292" r:id="rId13"/>
    <p:sldId id="285" r:id="rId14"/>
    <p:sldId id="286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86" autoAdjust="0"/>
    <p:restoredTop sz="78723" autoAdjust="0"/>
  </p:normalViewPr>
  <p:slideViewPr>
    <p:cSldViewPr snapToGrid="0">
      <p:cViewPr varScale="1">
        <p:scale>
          <a:sx n="62" d="100"/>
          <a:sy n="62" d="100"/>
        </p:scale>
        <p:origin x="5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4E924-B932-4CFB-B61E-1E439821D3B0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43F29-E913-4B1D-B32A-F71E6853C8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102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5323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856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4936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5095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4558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2438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3728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7623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1157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Revalidatie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3F29-E913-4B1D-B32A-F71E6853C886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7681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A4BFCC-B18C-47C6-AA16-E79AA88CA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7FE1CE3-78C3-4B58-B0E9-6D7C87520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F2DAEA-DAF1-480D-85B2-FAFD055FD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4D42E3-0235-475D-8B43-8CC791508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DA5CEE-A4D2-466C-B139-D3FD7FF2D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356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46F2D-287E-4AC4-B226-62FD8F68C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0623817-BD73-4FF5-A595-A3100884E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7D3918-3A54-46A7-AADE-C05793D1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7B6811-834F-4EDD-9B07-AEB975622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832BBD-D917-4897-A6E7-57C80C49E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207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131943A-A25A-4D64-83DA-57FE710C8D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2939F05-97A1-4004-A44D-064094993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43C78B-98A2-4F70-A662-E7D4EE20C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2F9FB1-B45E-4950-A8A3-9773A1BAD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BAA8C1-8D71-4F70-BFDC-166624D60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27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CDD663-BB83-48ED-86DF-9468867E3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B5D1B2-E4BC-47D7-B492-D91899FDC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F883D9-0954-45D5-B37C-3F6636882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749B7F-A901-475C-A09D-2FFA6E69F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6F3449-BFCB-4A1C-9189-B30CCD058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237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5D6CE3-12CA-492E-9DED-64CADC0B8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93911A3-BD8E-4E71-A92B-D7071C055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278748-F260-46A2-8769-C8F4963B6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BFADA2-560D-419B-837F-6E1DD9E32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63FAB8-7830-426C-8F91-AE84D416D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68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71DFFA-C583-4AA9-AFE8-672101249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667953-DC51-407A-BF43-4638AE2FF8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A5F141F-0241-4D20-B8BD-99D5BB727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C728AF0-2A5D-43EA-A7BC-4FC51DF6D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849A649-F95D-40FF-9D99-C2CE52E0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08427FA-CB49-4078-850F-501294DF2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948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DD8B15-0F14-44BF-BD47-C0F4BBC05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6FD60D-31BD-4D7B-B909-82478F17F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4BEAFB1-A233-4234-940F-8C567ACCC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C85EBD1-07A3-4898-B884-DA6CCC17C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BC9937D-1BE5-4C97-9BB2-66DB13D474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48BE10B-B968-4A03-A871-4AE9712E3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5E808CC-68C7-438E-BC37-26620CFB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60560AA-24C8-4FD5-AD4F-5ADC3721D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12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ADBCB-C294-416A-A01A-EBA909EF4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389FB10-C7BE-4DB0-A003-8934B4CB7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F1D5DD2-3520-4F14-B462-F47FEC736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3C143D7-6CDF-4BC4-8AFC-C5D804859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652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2800673-C37F-4800-83C8-50816B506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E0049AE-515A-4809-ABE0-BDC0D07CC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8F2DDE7-96C3-40D8-A1A9-18F8FFE9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40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2BED7D-AD85-4B3E-8BC3-3C1E3F0B7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D418F2-8D41-43BF-AB96-E89B37316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EB0AF0E-2E13-4D35-A118-6C0868AD6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A23326B-AB48-4BBF-ADE6-5B7EA04F8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29CE72F-F248-4497-8F46-88BEECB5C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CB66DDE-8EBA-4997-BACB-AF6CE88C4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89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19DCDC-5586-456C-AF7E-E2A694651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C320ACC-7568-40C9-80FA-03E4B7DAD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B17B238-42B4-414A-84C2-34818070C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AA9B2E2-9E01-4177-84BA-F12F109C0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909A-76F3-412F-AF45-3129262216CB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407161-EDDC-49FA-A64F-79DBA0EFC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41C3E61-3283-43D8-9B84-2C438F27A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22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BDF247B-F694-4BB6-AAB7-A97E152CA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C0A58F-79E6-4826-810D-01B323630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B8CA47-9CBC-4E8D-BC7F-6BC60C9EA0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D909A-76F3-412F-AF45-3129262216CB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5B1851-0943-44D5-9836-D58BDE92E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910FC8-9A2E-43B8-ACEB-A558CB9CF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B280B-7C54-40F1-9F3F-74007D21ED9E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81331D1-1443-4E45-90A4-9FC998636B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38912"/>
            <a:ext cx="12192000" cy="319088"/>
          </a:xfrm>
          <a:prstGeom prst="rect">
            <a:avLst/>
          </a:prstGeom>
          <a:solidFill>
            <a:srgbClr val="008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nl-NL"/>
          </a:p>
        </p:txBody>
      </p:sp>
      <p:pic>
        <p:nvPicPr>
          <p:cNvPr id="8" name="Afbeelding 6">
            <a:extLst>
              <a:ext uri="{FF2B5EF4-FFF2-40B4-BE49-F238E27FC236}">
                <a16:creationId xmlns:a16="http://schemas.microsoft.com/office/drawing/2014/main" id="{FFF9613E-B440-44B7-8DC7-AEA82891EF3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504" y="5883274"/>
            <a:ext cx="4049713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0F21026B-30BD-4830-A09C-1FD20605FF38}"/>
              </a:ext>
            </a:extLst>
          </p:cNvPr>
          <p:cNvPicPr/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045074" y="0"/>
            <a:ext cx="617451" cy="65389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6569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.debree@milieuplatformzorg.n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ursus Milieubarometer - Stimular - De werkplaats voor duurzaam ondernemen">
            <a:extLst>
              <a:ext uri="{FF2B5EF4-FFF2-40B4-BE49-F238E27FC236}">
                <a16:creationId xmlns:a16="http://schemas.microsoft.com/office/drawing/2014/main" id="{0CFF0F0E-316B-4340-B4E5-782243FEC1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5"/>
          <a:stretch/>
        </p:blipFill>
        <p:spPr bwMode="auto">
          <a:xfrm>
            <a:off x="0" y="925784"/>
            <a:ext cx="2467573" cy="446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062B35D4-1B5C-46E7-B5B3-217DB3C34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086" y="197753"/>
            <a:ext cx="10464799" cy="2496727"/>
          </a:xfrm>
        </p:spPr>
        <p:txBody>
          <a:bodyPr>
            <a:normAutofit/>
          </a:bodyPr>
          <a:lstStyle/>
          <a:p>
            <a:r>
              <a:rPr lang="nl-NL" sz="7200" b="1" dirty="0">
                <a:solidFill>
                  <a:schemeClr val="accent2"/>
                </a:solidFill>
              </a:rPr>
              <a:t>Duurzaam Vervoer</a:t>
            </a:r>
          </a:p>
        </p:txBody>
      </p:sp>
      <p:sp>
        <p:nvSpPr>
          <p:cNvPr id="5" name="Ondertitel 2">
            <a:extLst>
              <a:ext uri="{FF2B5EF4-FFF2-40B4-BE49-F238E27FC236}">
                <a16:creationId xmlns:a16="http://schemas.microsoft.com/office/drawing/2014/main" id="{74FF561F-8EED-44E0-85B8-F0727C3F3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5086" y="2615500"/>
            <a:ext cx="10464800" cy="1438742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chemeClr val="accent6"/>
                </a:solidFill>
              </a:rPr>
              <a:t>In de Milieuthermometer Zorg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7605DDF8-A75A-43FB-A35D-FF0D9AF48E0B}"/>
              </a:ext>
            </a:extLst>
          </p:cNvPr>
          <p:cNvSpPr txBox="1">
            <a:spLocks/>
          </p:cNvSpPr>
          <p:nvPr/>
        </p:nvSpPr>
        <p:spPr>
          <a:xfrm>
            <a:off x="6645239" y="4917428"/>
            <a:ext cx="3847722" cy="1438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nl-NL" sz="1900" b="1" dirty="0">
                <a:solidFill>
                  <a:schemeClr val="accent6"/>
                </a:solidFill>
              </a:rPr>
              <a:t>28 september 2021</a:t>
            </a:r>
          </a:p>
          <a:p>
            <a:pPr algn="r">
              <a:lnSpc>
                <a:spcPct val="100000"/>
              </a:lnSpc>
            </a:pPr>
            <a:r>
              <a:rPr lang="nl-NL" sz="1900" b="1" dirty="0">
                <a:solidFill>
                  <a:schemeClr val="accent6"/>
                </a:solidFill>
              </a:rPr>
              <a:t>Milieuplatform Zorgsector</a:t>
            </a:r>
          </a:p>
          <a:p>
            <a:pPr algn="r">
              <a:lnSpc>
                <a:spcPct val="100000"/>
              </a:lnSpc>
            </a:pPr>
            <a:r>
              <a:rPr lang="nl-NL" sz="1900" dirty="0">
                <a:solidFill>
                  <a:schemeClr val="accent6"/>
                </a:solidFill>
                <a:hlinkClick r:id="rId3"/>
              </a:rPr>
              <a:t>info@milieuplatformzorg.nl</a:t>
            </a:r>
            <a:endParaRPr lang="nl-NL" sz="1900" dirty="0">
              <a:solidFill>
                <a:schemeClr val="accent6"/>
              </a:solidFill>
            </a:endParaRPr>
          </a:p>
          <a:p>
            <a:pPr algn="r"/>
            <a:endParaRPr lang="nl-NL" sz="1900" dirty="0">
              <a:solidFill>
                <a:schemeClr val="accent6"/>
              </a:solidFill>
            </a:endParaRPr>
          </a:p>
          <a:p>
            <a:pPr algn="r"/>
            <a:endParaRPr lang="nl-NL" sz="1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441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694014-8E49-4CB5-8FFC-9FBC3B026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381" y="1401837"/>
            <a:ext cx="10515600" cy="1325563"/>
          </a:xfrm>
        </p:spPr>
        <p:txBody>
          <a:bodyPr/>
          <a:lstStyle/>
          <a:p>
            <a:r>
              <a:rPr lang="nl-NL" b="1" dirty="0">
                <a:solidFill>
                  <a:schemeClr val="accent2"/>
                </a:solidFill>
              </a:rPr>
              <a:t>Kleine veranderingen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56372E81-284E-423C-8C98-C1F073CFC117}"/>
              </a:ext>
            </a:extLst>
          </p:cNvPr>
          <p:cNvSpPr/>
          <p:nvPr/>
        </p:nvSpPr>
        <p:spPr>
          <a:xfrm>
            <a:off x="-249072" y="755506"/>
            <a:ext cx="30766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nl-NL" sz="3600" b="1" dirty="0">
                <a:solidFill>
                  <a:srgbClr val="FF0000"/>
                </a:solidFill>
              </a:rPr>
              <a:t>9. Vervoer</a:t>
            </a:r>
          </a:p>
        </p:txBody>
      </p:sp>
    </p:spTree>
    <p:extLst>
      <p:ext uri="{BB962C8B-B14F-4D97-AF65-F5344CB8AC3E}">
        <p14:creationId xmlns:p14="http://schemas.microsoft.com/office/powerpoint/2010/main" val="4014780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7">
            <a:extLst>
              <a:ext uri="{FF2B5EF4-FFF2-40B4-BE49-F238E27FC236}">
                <a16:creationId xmlns:a16="http://schemas.microsoft.com/office/drawing/2014/main" id="{B388E012-D87A-4A8A-B058-99C7E241B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514" y="968977"/>
            <a:ext cx="10759440" cy="4351338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nl-NL" sz="2800" b="1" dirty="0"/>
              <a:t>9.3 – Beperken personenkilometers (verplicht voor zilver en goud)</a:t>
            </a:r>
          </a:p>
          <a:p>
            <a:pPr lvl="2"/>
            <a:r>
              <a:rPr lang="nl-NL" sz="2400" b="1" dirty="0">
                <a:solidFill>
                  <a:srgbClr val="00B0F0"/>
                </a:solidFill>
              </a:rPr>
              <a:t>Uitsplitsing en uitbreiding maatregelen auto, fiets en ov. </a:t>
            </a:r>
          </a:p>
          <a:p>
            <a:pPr lvl="2"/>
            <a:endParaRPr lang="nl-NL" sz="2400" b="1" dirty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r>
              <a:rPr lang="nl-NL" sz="2800" b="1" dirty="0"/>
              <a:t>9.4 – Zuinige type personenauto’s </a:t>
            </a:r>
            <a:r>
              <a:rPr lang="nl-NL" sz="2800" b="1" dirty="0">
                <a:solidFill>
                  <a:srgbClr val="339933"/>
                </a:solidFill>
              </a:rPr>
              <a:t>(extra)</a:t>
            </a:r>
          </a:p>
          <a:p>
            <a:pPr lvl="2"/>
            <a:r>
              <a:rPr lang="nl-NL" sz="2400" b="1" dirty="0">
                <a:solidFill>
                  <a:srgbClr val="00B0F0"/>
                </a:solidFill>
              </a:rPr>
              <a:t>De personenauto’s in bezit van de instelling en leaseauto’s (incl. taxibusjes) hebben een maximale gemiddelde CO2 uitstoot van 160 g/km.</a:t>
            </a:r>
          </a:p>
          <a:p>
            <a:pPr lvl="2"/>
            <a:r>
              <a:rPr lang="nl-NL" sz="2400" b="1" dirty="0">
                <a:solidFill>
                  <a:srgbClr val="00B0F0"/>
                </a:solidFill>
              </a:rPr>
              <a:t>Tenminste 5% van de auto's hebben een maximale CO2 uitstoot van 100 g/km (elektrisch of hybride).</a:t>
            </a:r>
          </a:p>
          <a:p>
            <a:pPr lvl="2"/>
            <a:r>
              <a:rPr lang="nl-NL" sz="2400" b="1" dirty="0">
                <a:solidFill>
                  <a:srgbClr val="00B0F0"/>
                </a:solidFill>
              </a:rPr>
              <a:t>De uitstoot dient gemeten te zijn volgens de NEDC-test</a:t>
            </a:r>
          </a:p>
          <a:p>
            <a:pPr marL="914400" lvl="2" indent="0">
              <a:buNone/>
            </a:pPr>
            <a:endParaRPr lang="nl-NL" sz="2400" b="1" dirty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r>
              <a:rPr lang="nl-NL" sz="2800" b="1" dirty="0"/>
              <a:t>9.5 – Oplaadpunten elektrische auto’s </a:t>
            </a:r>
            <a:r>
              <a:rPr lang="nl-NL" sz="2800" b="1" dirty="0">
                <a:solidFill>
                  <a:srgbClr val="00B050"/>
                </a:solidFill>
              </a:rPr>
              <a:t>(extra)</a:t>
            </a:r>
          </a:p>
          <a:p>
            <a:pPr lvl="2"/>
            <a:r>
              <a:rPr lang="nl-NL" sz="2400" b="1" dirty="0">
                <a:solidFill>
                  <a:srgbClr val="00B0F0"/>
                </a:solidFill>
              </a:rPr>
              <a:t>In lijn gebracht met geldende wetgeving hierover. EPBD (wordt onderdeel van Besluit bouwwerken leefomgeving van de omgevingswet, </a:t>
            </a:r>
            <a:r>
              <a:rPr lang="nl-NL" sz="2400" b="1" dirty="0" err="1">
                <a:solidFill>
                  <a:srgbClr val="00B0F0"/>
                </a:solidFill>
              </a:rPr>
              <a:t>Bbl</a:t>
            </a:r>
            <a:r>
              <a:rPr lang="nl-NL" sz="2400" b="1" dirty="0">
                <a:solidFill>
                  <a:srgbClr val="00B0F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6335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7605DDF8-A75A-43FB-A35D-FF0D9AF48E0B}"/>
              </a:ext>
            </a:extLst>
          </p:cNvPr>
          <p:cNvSpPr txBox="1">
            <a:spLocks/>
          </p:cNvSpPr>
          <p:nvPr/>
        </p:nvSpPr>
        <p:spPr>
          <a:xfrm>
            <a:off x="442913" y="1808163"/>
            <a:ext cx="11306175" cy="4357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b="1" dirty="0"/>
              <a:t>Nieuwe eisen Milieuthermometer</a:t>
            </a:r>
            <a:br>
              <a:rPr lang="nl-NL" dirty="0"/>
            </a:b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b="1" dirty="0"/>
              <a:t>Presentatie Marijke Hegger </a:t>
            </a:r>
            <a:r>
              <a:rPr lang="nl-NL" dirty="0"/>
              <a:t>(stichting Stimular)</a:t>
            </a:r>
            <a:br>
              <a:rPr lang="nl-NL" dirty="0"/>
            </a:b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b="1" dirty="0"/>
              <a:t>Presentatie Anne Smits </a:t>
            </a:r>
            <a:r>
              <a:rPr lang="nl-NL" dirty="0"/>
              <a:t>(</a:t>
            </a:r>
            <a:r>
              <a:rPr lang="nl-NL" dirty="0" err="1"/>
              <a:t>Diakonessenhuis</a:t>
            </a:r>
            <a:r>
              <a:rPr lang="nl-NL" dirty="0"/>
              <a:t>)</a:t>
            </a:r>
            <a:br>
              <a:rPr lang="nl-NL" dirty="0"/>
            </a:b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b="1" dirty="0"/>
              <a:t>Uitreiking Draaiboek Duurzaam Vervoer</a:t>
            </a: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AAD42C09-3416-4C7B-9435-2D3531ED365E}"/>
              </a:ext>
            </a:extLst>
          </p:cNvPr>
          <p:cNvSpPr txBox="1">
            <a:spLocks/>
          </p:cNvSpPr>
          <p:nvPr/>
        </p:nvSpPr>
        <p:spPr>
          <a:xfrm>
            <a:off x="442912" y="873124"/>
            <a:ext cx="11307600" cy="82708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nl-NL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89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39CDE9-60E4-4AA7-B37B-D658BA1B9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51" y="331676"/>
            <a:ext cx="3849710" cy="588208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1"/>
            <a:r>
              <a:rPr lang="nl-NL" b="1" dirty="0"/>
              <a:t>Oude indeling (versie 5)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Management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Energie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Water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Afvalwater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Bodem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Lucht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Afval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Hinder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Gevaarlijke stoffen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Voeding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Reiniging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Vervoer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Inkoop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Vastgoed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Groenbeheer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Papier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Textiel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Innovatie</a:t>
            </a:r>
          </a:p>
          <a:p>
            <a:pPr marL="1371600" lvl="2" indent="-457200">
              <a:buFont typeface="+mj-lt"/>
              <a:buAutoNum type="arabicPeriod"/>
            </a:pPr>
            <a:endParaRPr lang="nl-NL" dirty="0"/>
          </a:p>
          <a:p>
            <a:pPr marL="914400" lvl="2" indent="0">
              <a:buNone/>
            </a:pPr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222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39CDE9-60E4-4AA7-B37B-D658BA1B9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51" y="331675"/>
            <a:ext cx="3849710" cy="603795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1"/>
            <a:r>
              <a:rPr lang="nl-NL" b="1" dirty="0"/>
              <a:t>Oude indeling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Management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Energie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Water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Afvalwater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Bodem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Lucht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Afval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Hinder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Gevaarlijke stoffen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Voeding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Reiniging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Vervoer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Inkoop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Vastgoed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Groenbeheer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Papier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Textiel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Innovatie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3D090BB6-3181-40BC-A427-FD8697B7AB9D}"/>
              </a:ext>
            </a:extLst>
          </p:cNvPr>
          <p:cNvSpPr txBox="1">
            <a:spLocks/>
          </p:cNvSpPr>
          <p:nvPr/>
        </p:nvSpPr>
        <p:spPr>
          <a:xfrm>
            <a:off x="3793903" y="331676"/>
            <a:ext cx="5498204" cy="587169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nl-NL" b="1" dirty="0"/>
              <a:t>Nieuwe indeling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Management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Energie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Water</a:t>
            </a:r>
            <a:br>
              <a:rPr lang="nl-NL" b="1" dirty="0"/>
            </a:br>
            <a:r>
              <a:rPr lang="nl-NL" dirty="0">
                <a:solidFill>
                  <a:schemeClr val="bg2">
                    <a:lumMod val="50000"/>
                  </a:schemeClr>
                </a:solidFill>
              </a:rPr>
              <a:t>Afvalwater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Bodem &amp; Gevaarlijke stoffen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Lucht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Afval</a:t>
            </a:r>
            <a:br>
              <a:rPr lang="nl-NL" b="1" dirty="0"/>
            </a:br>
            <a:r>
              <a:rPr lang="nl-NL" dirty="0">
                <a:solidFill>
                  <a:schemeClr val="bg2">
                    <a:lumMod val="50000"/>
                  </a:schemeClr>
                </a:solidFill>
              </a:rPr>
              <a:t>Hinder</a:t>
            </a:r>
            <a:br>
              <a:rPr lang="nl-NL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nl-NL" dirty="0">
                <a:solidFill>
                  <a:schemeClr val="bg2">
                    <a:lumMod val="50000"/>
                  </a:schemeClr>
                </a:solidFill>
              </a:rPr>
              <a:t>Gevaarlijke stoffen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Voeding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Reiniging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Vervoer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Inkoop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Vastgoed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Groenbeheer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Gezondmakende leefomgeving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Groene Zorgprofessional</a:t>
            </a:r>
            <a:br>
              <a:rPr lang="nl-NL" dirty="0"/>
            </a:br>
            <a:r>
              <a:rPr lang="nl-NL" sz="2100" dirty="0">
                <a:solidFill>
                  <a:schemeClr val="bg2">
                    <a:lumMod val="50000"/>
                  </a:schemeClr>
                </a:solidFill>
              </a:rPr>
              <a:t>Papier</a:t>
            </a:r>
            <a:br>
              <a:rPr lang="nl-NL" dirty="0"/>
            </a:br>
            <a:r>
              <a:rPr lang="nl-NL" dirty="0">
                <a:solidFill>
                  <a:schemeClr val="bg2">
                    <a:lumMod val="50000"/>
                  </a:schemeClr>
                </a:solidFill>
              </a:rPr>
              <a:t>Textiel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Innovatie</a:t>
            </a:r>
            <a:endParaRPr lang="nl-NL" dirty="0"/>
          </a:p>
          <a:p>
            <a:pPr marL="914400" lvl="2" indent="0">
              <a:buFont typeface="Arial" panose="020B0604020202020204" pitchFamily="34" charset="0"/>
              <a:buNone/>
            </a:pPr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558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39CDE9-60E4-4AA7-B37B-D658BA1B9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51" y="331675"/>
            <a:ext cx="3849710" cy="603795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1"/>
            <a:r>
              <a:rPr lang="nl-NL" b="1" dirty="0"/>
              <a:t>Oude indeling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Management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Energie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Water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Afvalwater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Bodem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Lucht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Afval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Hinder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Gevaarlijke stoffen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Voeding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Reiniging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Vervoer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Inkoop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Vastgoed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Groenbeheer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Papier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Textiel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/>
              <a:t>Innovatie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3D090BB6-3181-40BC-A427-FD8697B7AB9D}"/>
              </a:ext>
            </a:extLst>
          </p:cNvPr>
          <p:cNvSpPr txBox="1">
            <a:spLocks/>
          </p:cNvSpPr>
          <p:nvPr/>
        </p:nvSpPr>
        <p:spPr>
          <a:xfrm>
            <a:off x="3793903" y="331676"/>
            <a:ext cx="5498204" cy="587169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nl-NL" b="1" dirty="0"/>
              <a:t>Nieuwe indeling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Management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Energie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Water</a:t>
            </a:r>
            <a:br>
              <a:rPr lang="nl-NL" b="1" dirty="0"/>
            </a:br>
            <a:r>
              <a:rPr lang="nl-NL" dirty="0">
                <a:solidFill>
                  <a:schemeClr val="bg2">
                    <a:lumMod val="50000"/>
                  </a:schemeClr>
                </a:solidFill>
              </a:rPr>
              <a:t>Afvalwater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Bodem &amp; Gevaarlijke stoffen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Lucht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Afval</a:t>
            </a:r>
            <a:br>
              <a:rPr lang="nl-NL" b="1" dirty="0"/>
            </a:br>
            <a:r>
              <a:rPr lang="nl-NL" dirty="0">
                <a:solidFill>
                  <a:schemeClr val="bg2">
                    <a:lumMod val="50000"/>
                  </a:schemeClr>
                </a:solidFill>
              </a:rPr>
              <a:t>Hinder</a:t>
            </a:r>
            <a:br>
              <a:rPr lang="nl-NL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nl-NL" dirty="0">
                <a:solidFill>
                  <a:schemeClr val="bg2">
                    <a:lumMod val="50000"/>
                  </a:schemeClr>
                </a:solidFill>
              </a:rPr>
              <a:t>Gevaarlijke stoffen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Voeding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Reiniging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FF0000"/>
                </a:solidFill>
              </a:rPr>
              <a:t>Vervoer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Inkoop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Vastgoed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Groenbeheer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Gezondmakende leefomgeving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Groene Zorgprofessional</a:t>
            </a:r>
            <a:br>
              <a:rPr lang="nl-NL" dirty="0"/>
            </a:br>
            <a:r>
              <a:rPr lang="nl-NL" sz="2100" dirty="0">
                <a:solidFill>
                  <a:schemeClr val="bg2">
                    <a:lumMod val="50000"/>
                  </a:schemeClr>
                </a:solidFill>
              </a:rPr>
              <a:t>Papier</a:t>
            </a:r>
            <a:br>
              <a:rPr lang="nl-NL" dirty="0"/>
            </a:br>
            <a:r>
              <a:rPr lang="nl-NL" dirty="0">
                <a:solidFill>
                  <a:schemeClr val="bg2">
                    <a:lumMod val="50000"/>
                  </a:schemeClr>
                </a:solidFill>
              </a:rPr>
              <a:t>Textiel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b="1" dirty="0">
                <a:solidFill>
                  <a:srgbClr val="00B050"/>
                </a:solidFill>
              </a:rPr>
              <a:t>Innovatie</a:t>
            </a:r>
            <a:endParaRPr lang="nl-NL" dirty="0"/>
          </a:p>
          <a:p>
            <a:pPr marL="914400" lvl="2" indent="0">
              <a:buFont typeface="Arial" panose="020B0604020202020204" pitchFamily="34" charset="0"/>
              <a:buNone/>
            </a:pPr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2725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694014-8E49-4CB5-8FFC-9FBC3B026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46" y="1497734"/>
            <a:ext cx="10515600" cy="1325563"/>
          </a:xfrm>
        </p:spPr>
        <p:txBody>
          <a:bodyPr/>
          <a:lstStyle/>
          <a:p>
            <a:r>
              <a:rPr lang="nl-NL" b="1" dirty="0">
                <a:solidFill>
                  <a:schemeClr val="accent2"/>
                </a:solidFill>
              </a:rPr>
              <a:t>Nieuwe eisen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54EB4810-D3AB-4321-8619-AE398419E9F9}"/>
              </a:ext>
            </a:extLst>
          </p:cNvPr>
          <p:cNvSpPr/>
          <p:nvPr/>
        </p:nvSpPr>
        <p:spPr>
          <a:xfrm>
            <a:off x="-249072" y="755506"/>
            <a:ext cx="30766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nl-NL" sz="3600" b="1" dirty="0">
                <a:solidFill>
                  <a:srgbClr val="FF0000"/>
                </a:solidFill>
              </a:rPr>
              <a:t>9. Vervoer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02CDDCBB-6AED-4A33-97DB-BCE1593F797A}"/>
              </a:ext>
            </a:extLst>
          </p:cNvPr>
          <p:cNvSpPr txBox="1">
            <a:spLocks/>
          </p:cNvSpPr>
          <p:nvPr/>
        </p:nvSpPr>
        <p:spPr>
          <a:xfrm>
            <a:off x="426720" y="3429000"/>
            <a:ext cx="10500360" cy="25755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eriod"/>
            </a:pPr>
            <a:r>
              <a:rPr lang="nl-NL" dirty="0"/>
              <a:t>Mobiliteitsbeleid		</a:t>
            </a:r>
            <a:r>
              <a:rPr lang="nl-NL" i="1" dirty="0"/>
              <a:t>Verplicht voor alle niveaus</a:t>
            </a:r>
          </a:p>
          <a:p>
            <a:pPr marL="514350" indent="-514350">
              <a:buAutoNum type="arabicPeriod"/>
            </a:pPr>
            <a:r>
              <a:rPr lang="nl-NL" dirty="0"/>
              <a:t>CO2 Routekaart vervoer	</a:t>
            </a:r>
            <a:r>
              <a:rPr lang="nl-NL" i="1" dirty="0"/>
              <a:t>Extra</a:t>
            </a:r>
          </a:p>
          <a:p>
            <a:endParaRPr lang="nl-NL" b="1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251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F27CE23C-95D2-4DD8-AC5E-654B13D224B2}"/>
              </a:ext>
            </a:extLst>
          </p:cNvPr>
          <p:cNvSpPr txBox="1">
            <a:spLocks/>
          </p:cNvSpPr>
          <p:nvPr/>
        </p:nvSpPr>
        <p:spPr>
          <a:xfrm>
            <a:off x="426720" y="1463040"/>
            <a:ext cx="10500360" cy="45415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/>
              <a:t>In het beleid is minimaal opgenomen: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aanschaf of lease van zuinig personenvervoer, bestelbusjes en personenbussen volgens</a:t>
            </a:r>
          </a:p>
          <a:p>
            <a:r>
              <a:rPr lang="nl-NL" dirty="0"/>
              <a:t>de eisen van de MVI-criteria tool (duurzaam inkoopbeleid)</a:t>
            </a:r>
          </a:p>
          <a:p>
            <a:r>
              <a:rPr lang="nl-NL" dirty="0"/>
              <a:t>Gebruik biobrandstoffen</a:t>
            </a:r>
          </a:p>
          <a:p>
            <a:r>
              <a:rPr lang="nl-NL" dirty="0"/>
              <a:t>uitbreiding aantal elektrische laadpalen</a:t>
            </a:r>
          </a:p>
          <a:p>
            <a:r>
              <a:rPr lang="nl-NL" dirty="0"/>
              <a:t>verminderen autogebruik woon-werkverkeer</a:t>
            </a:r>
          </a:p>
          <a:p>
            <a:r>
              <a:rPr lang="nl-NL" dirty="0"/>
              <a:t>omgang met vervoer en CO2-reductie externe partijen</a:t>
            </a:r>
          </a:p>
          <a:p>
            <a:r>
              <a:rPr lang="nl-NL" dirty="0"/>
              <a:t>verminderen zakelijk- en goederenvervoer</a:t>
            </a:r>
          </a:p>
          <a:p>
            <a:r>
              <a:rPr lang="nl-NL" dirty="0"/>
              <a:t>contracten met taxibedrijven richting volledig duurzaam taxivervoer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1872153-1136-4037-9316-750A8521A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230" y="365125"/>
            <a:ext cx="10793570" cy="1325563"/>
          </a:xfrm>
        </p:spPr>
        <p:txBody>
          <a:bodyPr>
            <a:normAutofit/>
          </a:bodyPr>
          <a:lstStyle/>
          <a:p>
            <a:r>
              <a:rPr lang="nl-NL" sz="3100" b="1" dirty="0">
                <a:solidFill>
                  <a:srgbClr val="FF0000"/>
                </a:solidFill>
                <a:latin typeface="+mn-lt"/>
              </a:rPr>
              <a:t>Eis 9.1 Mobiliteitsbeleid	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863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F27CE23C-95D2-4DD8-AC5E-654B13D224B2}"/>
              </a:ext>
            </a:extLst>
          </p:cNvPr>
          <p:cNvSpPr txBox="1">
            <a:spLocks/>
          </p:cNvSpPr>
          <p:nvPr/>
        </p:nvSpPr>
        <p:spPr>
          <a:xfrm>
            <a:off x="426720" y="1463040"/>
            <a:ext cx="10500360" cy="4541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/>
              <a:t>Mag als onderdeel opgenomen worden in het algemene milieubeleid van de instelling. 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1872153-1136-4037-9316-750A8521A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230" y="365125"/>
            <a:ext cx="10793570" cy="1325563"/>
          </a:xfrm>
        </p:spPr>
        <p:txBody>
          <a:bodyPr>
            <a:normAutofit/>
          </a:bodyPr>
          <a:lstStyle/>
          <a:p>
            <a:r>
              <a:rPr lang="nl-NL" sz="3100" b="1" dirty="0">
                <a:solidFill>
                  <a:srgbClr val="FF0000"/>
                </a:solidFill>
                <a:latin typeface="+mn-lt"/>
              </a:rPr>
              <a:t>Eis 9.1 Mobiliteitsbeleid	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059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F27CE23C-95D2-4DD8-AC5E-654B13D224B2}"/>
              </a:ext>
            </a:extLst>
          </p:cNvPr>
          <p:cNvSpPr txBox="1">
            <a:spLocks/>
          </p:cNvSpPr>
          <p:nvPr/>
        </p:nvSpPr>
        <p:spPr>
          <a:xfrm>
            <a:off x="426720" y="1463040"/>
            <a:ext cx="10500360" cy="4541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/>
              <a:t>Een CO2 routekaart vervoer is aanwezig met vervoersmaatregelen uitgezet in de periode vanaf heden tot 2030. Hierdoor wordt de CO2-reductie met minimaal 50% verminderd ten opzichte van referentiejaar 2018.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Dit gaat enkel om zakelijk vervoer; directe CO2-emissie.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Informatie uit de EED mag als basis dienen voor deze routekaart.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1872153-1136-4037-9316-750A8521A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230" y="365125"/>
            <a:ext cx="10793570" cy="1325563"/>
          </a:xfrm>
        </p:spPr>
        <p:txBody>
          <a:bodyPr>
            <a:normAutofit/>
          </a:bodyPr>
          <a:lstStyle/>
          <a:p>
            <a:r>
              <a:rPr lang="nl-NL" sz="3100" b="1" dirty="0">
                <a:solidFill>
                  <a:srgbClr val="FF0000"/>
                </a:solidFill>
                <a:latin typeface="+mn-lt"/>
              </a:rPr>
              <a:t>Eis 9.2 CO2 Routekaart vervoer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604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903403830E4E41A8D506B04CD0D0A0" ma:contentTypeVersion="6" ma:contentTypeDescription="Een nieuw document maken." ma:contentTypeScope="" ma:versionID="4eb59e7de1ac5c134cd0a7d47cc93793">
  <xsd:schema xmlns:xsd="http://www.w3.org/2001/XMLSchema" xmlns:xs="http://www.w3.org/2001/XMLSchema" xmlns:p="http://schemas.microsoft.com/office/2006/metadata/properties" xmlns:ns2="ae62efd3-90a7-4cd8-9f7d-9c945839b49b" targetNamespace="http://schemas.microsoft.com/office/2006/metadata/properties" ma:root="true" ma:fieldsID="de0989c0b2e82ef2d761dd919a5eee47" ns2:_="">
    <xsd:import namespace="ae62efd3-90a7-4cd8-9f7d-9c945839b4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2efd3-90a7-4cd8-9f7d-9c945839b4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C0BD67-2822-4DCA-8520-0D452F88D4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14A0FE-C5F5-4E67-BC3D-ED75B95E9398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ae62efd3-90a7-4cd8-9f7d-9c945839b49b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241E29E-7F97-4099-BE38-6E04502BF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62efd3-90a7-4cd8-9f7d-9c945839b4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10001</TotalTime>
  <Words>463</Words>
  <Application>Microsoft Office PowerPoint</Application>
  <PresentationFormat>Breedbeeld</PresentationFormat>
  <Paragraphs>152</Paragraphs>
  <Slides>11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Kantoorthema</vt:lpstr>
      <vt:lpstr>Duurzaam Vervoer</vt:lpstr>
      <vt:lpstr>PowerPoint-presentatie</vt:lpstr>
      <vt:lpstr>PowerPoint-presentatie</vt:lpstr>
      <vt:lpstr>PowerPoint-presentatie</vt:lpstr>
      <vt:lpstr>PowerPoint-presentatie</vt:lpstr>
      <vt:lpstr>Nieuwe eisen</vt:lpstr>
      <vt:lpstr>Eis 9.1 Mobiliteitsbeleid </vt:lpstr>
      <vt:lpstr>Eis 9.1 Mobiliteitsbeleid </vt:lpstr>
      <vt:lpstr>Eis 9.2 CO2 Routekaart vervoer</vt:lpstr>
      <vt:lpstr>Kleine veranderingen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Anne-marije Scheffe</dc:creator>
  <cp:lastModifiedBy>Judith de Bree (Stimular)</cp:lastModifiedBy>
  <cp:revision>144</cp:revision>
  <dcterms:created xsi:type="dcterms:W3CDTF">2020-12-09T15:25:13Z</dcterms:created>
  <dcterms:modified xsi:type="dcterms:W3CDTF">2021-09-28T10:51:20Z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0x0101004A903403830E4E41A8D506B04CD0D0A0</vt:lpwstr>
  </property>
</Properties>
</file>